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Lst>
  <p:notesMasterIdLst>
    <p:notesMasterId r:id="rId65"/>
  </p:notesMasterIdLst>
  <p:sldIdLst>
    <p:sldId id="257" r:id="rId2"/>
    <p:sldId id="310" r:id="rId3"/>
    <p:sldId id="261" r:id="rId4"/>
    <p:sldId id="345" r:id="rId5"/>
    <p:sldId id="346" r:id="rId6"/>
    <p:sldId id="262" r:id="rId7"/>
    <p:sldId id="263" r:id="rId8"/>
    <p:sldId id="303" r:id="rId9"/>
    <p:sldId id="343" r:id="rId10"/>
    <p:sldId id="335" r:id="rId11"/>
    <p:sldId id="301" r:id="rId12"/>
    <p:sldId id="302" r:id="rId13"/>
    <p:sldId id="321" r:id="rId14"/>
    <p:sldId id="336" r:id="rId15"/>
    <p:sldId id="350" r:id="rId16"/>
    <p:sldId id="354" r:id="rId17"/>
    <p:sldId id="351" r:id="rId18"/>
    <p:sldId id="352" r:id="rId19"/>
    <p:sldId id="353" r:id="rId20"/>
    <p:sldId id="311" r:id="rId21"/>
    <p:sldId id="291" r:id="rId22"/>
    <p:sldId id="356" r:id="rId23"/>
    <p:sldId id="357" r:id="rId24"/>
    <p:sldId id="358" r:id="rId25"/>
    <p:sldId id="359" r:id="rId26"/>
    <p:sldId id="322" r:id="rId27"/>
    <p:sldId id="264" r:id="rId28"/>
    <p:sldId id="355" r:id="rId29"/>
    <p:sldId id="309" r:id="rId30"/>
    <p:sldId id="312" r:id="rId31"/>
    <p:sldId id="313" r:id="rId32"/>
    <p:sldId id="268" r:id="rId33"/>
    <p:sldId id="327" r:id="rId34"/>
    <p:sldId id="328" r:id="rId35"/>
    <p:sldId id="329" r:id="rId36"/>
    <p:sldId id="330" r:id="rId37"/>
    <p:sldId id="348" r:id="rId38"/>
    <p:sldId id="269" r:id="rId39"/>
    <p:sldId id="270" r:id="rId40"/>
    <p:sldId id="271" r:id="rId41"/>
    <p:sldId id="272" r:id="rId42"/>
    <p:sldId id="273" r:id="rId43"/>
    <p:sldId id="332" r:id="rId44"/>
    <p:sldId id="331" r:id="rId45"/>
    <p:sldId id="278" r:id="rId46"/>
    <p:sldId id="325" r:id="rId47"/>
    <p:sldId id="326" r:id="rId48"/>
    <p:sldId id="333" r:id="rId49"/>
    <p:sldId id="296" r:id="rId50"/>
    <p:sldId id="299" r:id="rId51"/>
    <p:sldId id="300" r:id="rId52"/>
    <p:sldId id="316" r:id="rId53"/>
    <p:sldId id="318" r:id="rId54"/>
    <p:sldId id="317" r:id="rId55"/>
    <p:sldId id="334" r:id="rId56"/>
    <p:sldId id="286" r:id="rId57"/>
    <p:sldId id="267" r:id="rId58"/>
    <p:sldId id="285" r:id="rId59"/>
    <p:sldId id="319" r:id="rId60"/>
    <p:sldId id="340" r:id="rId61"/>
    <p:sldId id="342" r:id="rId62"/>
    <p:sldId id="265" r:id="rId63"/>
    <p:sldId id="298" r:id="rId64"/>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06A2B"/>
    <a:srgbClr val="EC5D33"/>
    <a:srgbClr val="FF9300"/>
    <a:srgbClr val="A4A29D"/>
    <a:srgbClr val="5BBC00"/>
    <a:srgbClr val="222326"/>
    <a:srgbClr val="2E2F33"/>
    <a:srgbClr val="12131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5854" autoAdjust="0"/>
    <p:restoredTop sz="92141"/>
  </p:normalViewPr>
  <p:slideViewPr>
    <p:cSldViewPr snapToGrid="0">
      <p:cViewPr varScale="1">
        <p:scale>
          <a:sx n="88" d="100"/>
          <a:sy n="88" d="100"/>
        </p:scale>
        <p:origin x="917" y="8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s>
</file>

<file path=ppt/charts/_rels/chart1.xml.rels><?xml version="1.0" encoding="UTF-8" standalone="yes"?>
<Relationships xmlns="http://schemas.openxmlformats.org/package/2006/relationships"><Relationship Id="rId3" Type="http://schemas.openxmlformats.org/officeDocument/2006/relationships/oleObject" Target="Book1" TargetMode="Externa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4"/>
    </mc:Choice>
    <mc:Fallback>
      <c:style val="4"/>
    </mc:Fallback>
  </mc:AlternateContent>
  <c:chart>
    <c:title>
      <c:tx>
        <c:rich>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r>
              <a:rPr lang="en-US"/>
              <a:t>Revenue (Rs Crs)</a:t>
            </a:r>
          </a:p>
        </c:rich>
      </c:tx>
      <c:overlay val="0"/>
      <c:spPr>
        <a:noFill/>
        <a:ln>
          <a:noFill/>
        </a:ln>
        <a:effectLst/>
      </c:spPr>
      <c:txPr>
        <a:bodyPr rot="0" spcFirstLastPara="1" vertOverflow="ellipsis" vert="horz" wrap="square" anchor="ctr" anchorCtr="1"/>
        <a:lstStyle/>
        <a:p>
          <a:pPr>
            <a:defRPr sz="1600" b="1" i="0" u="none" strike="noStrike" kern="1200" spc="100" baseline="0">
              <a:solidFill>
                <a:schemeClr val="lt1">
                  <a:lumMod val="95000"/>
                </a:schemeClr>
              </a:solidFill>
              <a:effectLst>
                <a:outerShdw blurRad="50800" dist="38100" dir="5400000" algn="t" rotWithShape="0">
                  <a:prstClr val="black">
                    <a:alpha val="40000"/>
                  </a:prstClr>
                </a:outerShdw>
              </a:effectLst>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a:scene3d>
              <a:camera prst="orthographicFront"/>
              <a:lightRig rig="threePt" dir="t"/>
            </a:scene3d>
            <a:sp3d>
              <a:bevelT/>
            </a:sp3d>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lt1">
                        <a:lumMod val="8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lt1">
                          <a:lumMod val="95000"/>
                          <a:alpha val="54000"/>
                        </a:schemeClr>
                      </a:solidFill>
                    </a:ln>
                    <a:effectLst/>
                  </c:spPr>
                </c15:leaderLines>
              </c:ext>
            </c:extLst>
          </c:dLbls>
          <c:cat>
            <c:strRef>
              <c:f>Sheet1!$E$7:$E$12</c:f>
              <c:strCache>
                <c:ptCount val="6"/>
                <c:pt idx="0">
                  <c:v>FY 18-19</c:v>
                </c:pt>
                <c:pt idx="1">
                  <c:v>FY 19-20</c:v>
                </c:pt>
                <c:pt idx="2">
                  <c:v>FY 20-21</c:v>
                </c:pt>
                <c:pt idx="3">
                  <c:v>FY 21-22</c:v>
                </c:pt>
                <c:pt idx="4">
                  <c:v>FY 22-23</c:v>
                </c:pt>
                <c:pt idx="5">
                  <c:v>FY 23-24</c:v>
                </c:pt>
              </c:strCache>
            </c:strRef>
          </c:cat>
          <c:val>
            <c:numRef>
              <c:f>Sheet1!$F$7:$F$12</c:f>
              <c:numCache>
                <c:formatCode>_(* #,##0.00_);_(* \(#,##0.00\);_(* "-"??_);_(@_)</c:formatCode>
                <c:ptCount val="6"/>
                <c:pt idx="0">
                  <c:v>36.54</c:v>
                </c:pt>
                <c:pt idx="1">
                  <c:v>34.56</c:v>
                </c:pt>
                <c:pt idx="2">
                  <c:v>24.35</c:v>
                </c:pt>
                <c:pt idx="3">
                  <c:v>41</c:v>
                </c:pt>
                <c:pt idx="4">
                  <c:v>41.83</c:v>
                </c:pt>
                <c:pt idx="5">
                  <c:v>47.99</c:v>
                </c:pt>
              </c:numCache>
            </c:numRef>
          </c:val>
          <c:extLst>
            <c:ext xmlns:c16="http://schemas.microsoft.com/office/drawing/2014/chart" uri="{C3380CC4-5D6E-409C-BE32-E72D297353CC}">
              <c16:uniqueId val="{00000000-2082-0A49-841B-C99268FB8DB2}"/>
            </c:ext>
          </c:extLst>
        </c:ser>
        <c:dLbls>
          <c:showLegendKey val="0"/>
          <c:showVal val="0"/>
          <c:showCatName val="0"/>
          <c:showSerName val="0"/>
          <c:showPercent val="0"/>
          <c:showBubbleSize val="0"/>
        </c:dLbls>
        <c:gapWidth val="100"/>
        <c:overlap val="-24"/>
        <c:axId val="1964531488"/>
        <c:axId val="1967104112"/>
      </c:barChart>
      <c:catAx>
        <c:axId val="1964531488"/>
        <c:scaling>
          <c:orientation val="minMax"/>
        </c:scaling>
        <c:delete val="0"/>
        <c:axPos val="b"/>
        <c:numFmt formatCode="General" sourceLinked="1"/>
        <c:majorTickMark val="none"/>
        <c:minorTickMark val="none"/>
        <c:tickLblPos val="nextTo"/>
        <c:spPr>
          <a:noFill/>
          <a:ln w="12700" cap="flat" cmpd="sng" algn="ctr">
            <a:solidFill>
              <a:schemeClr val="lt1">
                <a:lumMod val="95000"/>
                <a:alpha val="54000"/>
              </a:schemeClr>
            </a:solidFill>
            <a:round/>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967104112"/>
        <c:crosses val="autoZero"/>
        <c:auto val="1"/>
        <c:lblAlgn val="ctr"/>
        <c:lblOffset val="100"/>
        <c:noMultiLvlLbl val="0"/>
      </c:catAx>
      <c:valAx>
        <c:axId val="1967104112"/>
        <c:scaling>
          <c:orientation val="minMax"/>
        </c:scaling>
        <c:delete val="0"/>
        <c:axPos val="l"/>
        <c:majorGridlines>
          <c:spPr>
            <a:ln w="9525" cap="flat" cmpd="sng" algn="ctr">
              <a:solidFill>
                <a:schemeClr val="lt1">
                  <a:lumMod val="95000"/>
                  <a:alpha val="10000"/>
                </a:schemeClr>
              </a:solidFill>
              <a:round/>
            </a:ln>
            <a:effectLst/>
          </c:spPr>
        </c:majorGridlines>
        <c:numFmt formatCode="_(* #,##0.00_);_(* \(#,##0.00\);_(* &quot;-&quot;??_);_(@_)"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lt1">
                    <a:lumMod val="85000"/>
                  </a:schemeClr>
                </a:solidFill>
                <a:latin typeface="+mn-lt"/>
                <a:ea typeface="+mn-ea"/>
                <a:cs typeface="+mn-cs"/>
              </a:defRPr>
            </a:pPr>
            <a:endParaRPr lang="en-US"/>
          </a:p>
        </c:txPr>
        <c:crossAx val="1964531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5">
  <a:schemeClr val="accent2"/>
</cs:colorStyle>
</file>

<file path=ppt/charts/style1.xml><?xml version="1.0" encoding="utf-8"?>
<cs:chartStyle xmlns:cs="http://schemas.microsoft.com/office/drawing/2012/chartStyle" xmlns:a="http://schemas.openxmlformats.org/drawingml/2006/main" id="209">
  <cs:axisTitle>
    <cs:lnRef idx="0"/>
    <cs:fillRef idx="0"/>
    <cs:effectRef idx="0"/>
    <cs:fontRef idx="minor">
      <a:schemeClr val="lt1">
        <a:lumMod val="85000"/>
      </a:schemeClr>
    </cs:fontRef>
    <cs:defRPr sz="900" b="1" kern="1200" cap="all"/>
  </cs:axisTitle>
  <cs:category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categoryAxis>
  <cs:chartArea>
    <cs:lnRef idx="0"/>
    <cs:fillRef idx="0"/>
    <cs:effectRef idx="0"/>
    <cs:fontRef idx="minor">
      <a:schemeClr val="dk1"/>
    </cs:fontRef>
    <cs:spPr>
      <a:gradFill flip="none" rotWithShape="1">
        <a:gsLst>
          <a:gs pos="0">
            <a:schemeClr val="dk1">
              <a:lumMod val="65000"/>
              <a:lumOff val="35000"/>
            </a:schemeClr>
          </a:gs>
          <a:gs pos="100000">
            <a:schemeClr val="dk1">
              <a:lumMod val="85000"/>
              <a:lumOff val="15000"/>
            </a:schemeClr>
          </a:gs>
        </a:gsLst>
        <a:path path="circle">
          <a:fillToRect l="50000" t="50000" r="50000" b="50000"/>
        </a:path>
        <a:tileRect/>
      </a:gradFill>
    </cs:spPr>
    <cs:defRPr sz="1000" kern="1200"/>
  </cs:chartArea>
  <cs:dataLabel>
    <cs:lnRef idx="0"/>
    <cs:fillRef idx="0"/>
    <cs:effectRef idx="0"/>
    <cs:fontRef idx="minor">
      <a:schemeClr val="lt1">
        <a:lumMod val="85000"/>
      </a:schemeClr>
    </cs:fontRef>
    <cs:defRPr sz="900" kern="1200"/>
  </cs:dataLabel>
  <cs:dataLabelCallout>
    <cs:lnRef idx="0"/>
    <cs:fillRef idx="0"/>
    <cs:effectRef idx="0"/>
    <cs:fontRef idx="minor">
      <a:schemeClr val="dk1">
        <a:lumMod val="65000"/>
        <a:lumOff val="35000"/>
      </a:schemeClr>
    </cs:fontRef>
    <cs:spPr>
      <a:solidFill>
        <a:schemeClr val="lt1"/>
      </a:solidFill>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lt1">
        <a:lumMod val="85000"/>
      </a:schemeClr>
    </cs:fontRef>
    <cs:spPr>
      <a:ln w="9525">
        <a:solidFill>
          <a:schemeClr val="lt1">
            <a:lumMod val="95000"/>
            <a:alpha val="54000"/>
          </a:schemeClr>
        </a:solidFill>
      </a:ln>
    </cs:spPr>
    <cs:defRPr sz="900" kern="1200"/>
  </cs:dataTable>
  <cs:downBar>
    <cs:lnRef idx="0"/>
    <cs:fillRef idx="0"/>
    <cs:effectRef idx="0"/>
    <cs:fontRef idx="minor">
      <a:schemeClr val="lt1"/>
    </cs:fontRef>
    <cs:spPr>
      <a:solidFill>
        <a:schemeClr val="dk1">
          <a:lumMod val="75000"/>
          <a:lumOff val="25000"/>
        </a:schemeClr>
      </a:solidFill>
      <a:ln w="9525">
        <a:solidFill>
          <a:schemeClr val="lt1">
            <a:lumMod val="95000"/>
            <a:alpha val="54000"/>
          </a:schemeClr>
        </a:solidFill>
      </a:ln>
    </cs:spPr>
  </cs:downBar>
  <cs:dropLine>
    <cs:lnRef idx="0"/>
    <cs:fillRef idx="0"/>
    <cs:effectRef idx="0"/>
    <cs:fontRef idx="minor">
      <a:schemeClr val="lt1"/>
    </cs:fontRef>
    <cs:spPr>
      <a:ln w="9525">
        <a:solidFill>
          <a:schemeClr val="lt1">
            <a:lumMod val="95000"/>
            <a:alpha val="54000"/>
          </a:schemeClr>
        </a:solidFill>
        <a:prstDash val="dash"/>
      </a:ln>
    </cs:spPr>
  </cs:dropLine>
  <cs:errorBar>
    <cs:lnRef idx="0"/>
    <cs:fillRef idx="0"/>
    <cs:effectRef idx="0"/>
    <cs:fontRef idx="minor">
      <a:schemeClr val="lt1"/>
    </cs:fontRef>
    <cs:spPr>
      <a:ln w="9525" cap="flat" cmpd="sng" algn="ctr">
        <a:solidFill>
          <a:schemeClr val="lt1">
            <a:lumMod val="95000"/>
          </a:schemeClr>
        </a:solidFill>
        <a:round/>
      </a:ln>
    </cs:spPr>
  </cs:errorBar>
  <cs:floor>
    <cs:lnRef idx="0"/>
    <cs:fillRef idx="0"/>
    <cs:effectRef idx="0"/>
    <cs:fontRef idx="minor">
      <a:schemeClr val="lt1"/>
    </cs:fontRef>
  </cs:floor>
  <cs:gridlineMajor>
    <cs:lnRef idx="0"/>
    <cs:fillRef idx="0"/>
    <cs:effectRef idx="0"/>
    <cs:fontRef idx="minor">
      <a:schemeClr val="lt1"/>
    </cs:fontRef>
    <cs:spPr>
      <a:ln w="9525" cap="flat" cmpd="sng" algn="ctr">
        <a:solidFill>
          <a:schemeClr val="lt1">
            <a:lumMod val="95000"/>
            <a:alpha val="10000"/>
          </a:schemeClr>
        </a:solidFill>
        <a:round/>
      </a:ln>
    </cs:spPr>
  </cs:gridlineMajor>
  <cs:gridlineMinor>
    <cs:lnRef idx="0"/>
    <cs:fillRef idx="0"/>
    <cs:effectRef idx="0"/>
    <cs:fontRef idx="minor">
      <a:schemeClr val="lt1"/>
    </cs:fontRef>
    <cs:spPr>
      <a:ln>
        <a:solidFill>
          <a:schemeClr val="lt1">
            <a:lumMod val="95000"/>
            <a:alpha val="5000"/>
          </a:schemeClr>
        </a:solidFill>
      </a:ln>
    </cs:spPr>
  </cs:gridlineMinor>
  <cs:hiLoLine>
    <cs:lnRef idx="0"/>
    <cs:fillRef idx="0"/>
    <cs:effectRef idx="0"/>
    <cs:fontRef idx="minor">
      <a:schemeClr val="lt1"/>
    </cs:fontRef>
    <cs:spPr>
      <a:ln w="9525">
        <a:solidFill>
          <a:schemeClr val="lt1">
            <a:lumMod val="95000"/>
            <a:alpha val="54000"/>
          </a:schemeClr>
        </a:solidFill>
        <a:prstDash val="dash"/>
      </a:ln>
    </cs:spPr>
  </cs:hiLoLine>
  <cs:leaderLine>
    <cs:lnRef idx="0"/>
    <cs:fillRef idx="0"/>
    <cs:effectRef idx="0"/>
    <cs:fontRef idx="minor">
      <a:schemeClr val="lt1"/>
    </cs:fontRef>
    <cs:spPr>
      <a:ln w="9525">
        <a:solidFill>
          <a:schemeClr val="lt1">
            <a:lumMod val="95000"/>
            <a:alpha val="54000"/>
          </a:schemeClr>
        </a:solidFill>
      </a:ln>
    </cs:spPr>
  </cs:leaderLine>
  <cs:legend>
    <cs:lnRef idx="0"/>
    <cs:fillRef idx="0"/>
    <cs:effectRef idx="0"/>
    <cs:fontRef idx="minor">
      <a:schemeClr val="lt1">
        <a:lumMod val="8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lt1">
        <a:lumMod val="85000"/>
      </a:schemeClr>
    </cs:fontRef>
    <cs:spPr>
      <a:ln w="12700" cap="flat" cmpd="sng" algn="ctr">
        <a:solidFill>
          <a:schemeClr val="lt1">
            <a:lumMod val="95000"/>
            <a:alpha val="54000"/>
          </a:schemeClr>
        </a:solidFill>
        <a:round/>
      </a:ln>
    </cs:spPr>
    <cs:defRPr sz="900" kern="1200"/>
  </cs:seriesAxis>
  <cs:seriesLine>
    <cs:lnRef idx="0"/>
    <cs:fillRef idx="0"/>
    <cs:effectRef idx="0"/>
    <cs:fontRef idx="minor">
      <a:schemeClr val="lt1"/>
    </cs:fontRef>
    <cs:spPr>
      <a:ln w="9525" cap="flat" cmpd="sng" algn="ctr">
        <a:solidFill>
          <a:schemeClr val="lt1">
            <a:lumMod val="95000"/>
            <a:alpha val="54000"/>
          </a:schemeClr>
        </a:solidFill>
        <a:round/>
      </a:ln>
    </cs:spPr>
  </cs:seriesLine>
  <cs:title>
    <cs:lnRef idx="0"/>
    <cs:fillRef idx="0"/>
    <cs:effectRef idx="0"/>
    <cs:fontRef idx="minor">
      <a:schemeClr val="lt1">
        <a:lumMod val="95000"/>
      </a:schemeClr>
    </cs:fontRef>
    <cs:defRPr sz="1600" b="1" kern="1200" spc="100" baseline="0">
      <a:effectLst>
        <a:outerShdw blurRad="50800" dist="38100" dir="5400000" algn="t" rotWithShape="0">
          <a:prstClr val="black">
            <a:alpha val="40000"/>
          </a:prstClr>
        </a:outerShdw>
      </a:effectLst>
    </cs:defRPr>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lt1">
        <a:lumMod val="85000"/>
      </a:schemeClr>
    </cs:fontRef>
    <cs:defRPr sz="900" kern="1200"/>
  </cs:trendlineLabel>
  <cs:upBar>
    <cs:lnRef idx="0"/>
    <cs:fillRef idx="0"/>
    <cs:effectRef idx="0"/>
    <cs:fontRef idx="minor">
      <a:schemeClr val="lt1"/>
    </cs:fontRef>
    <cs:spPr>
      <a:solidFill>
        <a:schemeClr val="lt1"/>
      </a:solidFill>
      <a:ln w="9525">
        <a:solidFill>
          <a:schemeClr val="lt1">
            <a:lumMod val="95000"/>
            <a:alpha val="54000"/>
          </a:schemeClr>
        </a:solidFill>
      </a:ln>
    </cs:spPr>
  </cs:upBar>
  <cs:valueAxis>
    <cs:lnRef idx="0"/>
    <cs:fillRef idx="0"/>
    <cs:effectRef idx="0"/>
    <cs:fontRef idx="minor">
      <a:schemeClr val="lt1">
        <a:lumMod val="85000"/>
      </a:schemeClr>
    </cs:fontRef>
    <cs:defRPr sz="900"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2C9ACC2B-36BC-F749-86A3-981B06BA63D8}" type="datetimeFigureOut">
              <a:rPr lang="en-US" smtClean="0"/>
              <a:t>2/5/2025</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B2C1076A-CE75-0C4D-9D82-509C28E5067C}" type="slidenum">
              <a:rPr lang="en-US" smtClean="0"/>
              <a:t>‹#›</a:t>
            </a:fld>
            <a:endParaRPr lang="en-US"/>
          </a:p>
        </p:txBody>
      </p:sp>
    </p:spTree>
    <p:extLst>
      <p:ext uri="{BB962C8B-B14F-4D97-AF65-F5344CB8AC3E}">
        <p14:creationId xmlns:p14="http://schemas.microsoft.com/office/powerpoint/2010/main" val="4685548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2C1076A-CE75-0C4D-9D82-509C28E5067C}" type="slidenum">
              <a:rPr lang="en-US" smtClean="0"/>
              <a:t>26</a:t>
            </a:fld>
            <a:endParaRPr lang="en-US"/>
          </a:p>
        </p:txBody>
      </p:sp>
    </p:spTree>
    <p:extLst>
      <p:ext uri="{BB962C8B-B14F-4D97-AF65-F5344CB8AC3E}">
        <p14:creationId xmlns:p14="http://schemas.microsoft.com/office/powerpoint/2010/main" val="21503893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5FA6D915-0135-443F-B422-FDF6DEBF540E}"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39968232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A6D915-0135-443F-B422-FDF6DEBF540E}"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26967339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A6D915-0135-443F-B422-FDF6DEBF540E}"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41335471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5FA6D915-0135-443F-B422-FDF6DEBF540E}"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1649623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FA6D915-0135-443F-B422-FDF6DEBF540E}" type="datetimeFigureOut">
              <a:rPr lang="en-GB" smtClean="0"/>
              <a:t>05/02/2025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25490341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5FA6D915-0135-443F-B422-FDF6DEBF540E}" type="datetimeFigureOut">
              <a:rPr lang="en-GB" smtClean="0"/>
              <a:t>05/02/2025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34432508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5FA6D915-0135-443F-B422-FDF6DEBF540E}" type="datetimeFigureOut">
              <a:rPr lang="en-GB" smtClean="0"/>
              <a:t>05/02/2025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21795234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5FA6D915-0135-443F-B422-FDF6DEBF540E}" type="datetimeFigureOut">
              <a:rPr lang="en-GB" smtClean="0"/>
              <a:t>05/02/2025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19291490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FA6D915-0135-443F-B422-FDF6DEBF540E}" type="datetimeFigureOut">
              <a:rPr lang="en-GB" smtClean="0"/>
              <a:t>05/02/2025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32575967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A6D915-0135-443F-B422-FDF6DEBF540E}" type="datetimeFigureOut">
              <a:rPr lang="en-GB" smtClean="0"/>
              <a:t>05/02/2025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20256485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5FA6D915-0135-443F-B422-FDF6DEBF540E}" type="datetimeFigureOut">
              <a:rPr lang="en-GB" smtClean="0"/>
              <a:t>05/02/2025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038AF1C-8077-4966-84C0-BE4564F9CEDA}" type="slidenum">
              <a:rPr lang="en-GB" smtClean="0"/>
              <a:t>‹#›</a:t>
            </a:fld>
            <a:endParaRPr lang="en-GB"/>
          </a:p>
        </p:txBody>
      </p:sp>
    </p:spTree>
    <p:extLst>
      <p:ext uri="{BB962C8B-B14F-4D97-AF65-F5344CB8AC3E}">
        <p14:creationId xmlns:p14="http://schemas.microsoft.com/office/powerpoint/2010/main" val="26680582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FA6D915-0135-443F-B422-FDF6DEBF540E}" type="datetimeFigureOut">
              <a:rPr lang="en-GB" smtClean="0"/>
              <a:t>05/02/2025</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38AF1C-8077-4966-84C0-BE4564F9CEDA}" type="slidenum">
              <a:rPr lang="en-GB" smtClean="0"/>
              <a:t>‹#›</a:t>
            </a:fld>
            <a:endParaRPr lang="en-GB"/>
          </a:p>
        </p:txBody>
      </p:sp>
    </p:spTree>
    <p:extLst>
      <p:ext uri="{BB962C8B-B14F-4D97-AF65-F5344CB8AC3E}">
        <p14:creationId xmlns:p14="http://schemas.microsoft.com/office/powerpoint/2010/main" val="18306986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62.xml"/><Relationship Id="rId2" Type="http://schemas.openxmlformats.org/officeDocument/2006/relationships/image" Target="../media/image1.jpeg"/><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slide" Target="slide7.xml"/><Relationship Id="rId4" Type="http://schemas.openxmlformats.org/officeDocument/2006/relationships/slide" Target="slide6.xml"/></Relationships>
</file>

<file path=ppt/slides/_rels/slide10.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14.jpeg"/></Relationships>
</file>

<file path=ppt/slides/_rels/slide11.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15.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16.jpeg"/></Relationships>
</file>

<file path=ppt/slides/_rels/slide12.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17.jpeg"/></Relationships>
</file>

<file path=ppt/slides/_rels/slide13.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18.jpeg"/></Relationships>
</file>

<file path=ppt/slides/_rels/slide14.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19.jpeg"/></Relationships>
</file>

<file path=ppt/slides/_rels/slide15.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20.jpeg"/></Relationships>
</file>

<file path=ppt/slides/_rels/slide16.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21.jpeg"/></Relationships>
</file>

<file path=ppt/slides/_rels/slide17.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23.jpeg"/></Relationships>
</file>

<file path=ppt/slides/_rels/slide19.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24.jpeg"/></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25.jpeg"/></Relationships>
</file>

<file path=ppt/slides/_rels/slide21.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10" Type="http://schemas.microsoft.com/office/2007/relationships/hdphoto" Target="../media/hdphoto1.wdp"/><Relationship Id="rId4" Type="http://schemas.openxmlformats.org/officeDocument/2006/relationships/slide" Target="slide3.xml"/><Relationship Id="rId9" Type="http://schemas.openxmlformats.org/officeDocument/2006/relationships/image" Target="../media/image26.png"/></Relationships>
</file>

<file path=ppt/slides/_rels/slide22.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11" Type="http://schemas.microsoft.com/office/2007/relationships/hdphoto" Target="../media/hdphoto2.wdp"/><Relationship Id="rId5" Type="http://schemas.openxmlformats.org/officeDocument/2006/relationships/slide" Target="slide6.xml"/><Relationship Id="rId10" Type="http://schemas.openxmlformats.org/officeDocument/2006/relationships/image" Target="../media/image28.png"/><Relationship Id="rId4" Type="http://schemas.openxmlformats.org/officeDocument/2006/relationships/slide" Target="slide3.xml"/><Relationship Id="rId9" Type="http://schemas.openxmlformats.org/officeDocument/2006/relationships/image" Target="../media/image27.jpeg"/></Relationships>
</file>

<file path=ppt/slides/_rels/slide23.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10" Type="http://schemas.microsoft.com/office/2007/relationships/hdphoto" Target="../media/hdphoto3.wdp"/><Relationship Id="rId4" Type="http://schemas.openxmlformats.org/officeDocument/2006/relationships/slide" Target="slide3.xml"/><Relationship Id="rId9" Type="http://schemas.openxmlformats.org/officeDocument/2006/relationships/image" Target="../media/image29.png"/></Relationships>
</file>

<file path=ppt/slides/_rels/slide24.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10" Type="http://schemas.microsoft.com/office/2007/relationships/hdphoto" Target="../media/hdphoto4.wdp"/><Relationship Id="rId4" Type="http://schemas.openxmlformats.org/officeDocument/2006/relationships/slide" Target="slide3.xml"/><Relationship Id="rId9" Type="http://schemas.openxmlformats.org/officeDocument/2006/relationships/image" Target="../media/image30.png"/></Relationships>
</file>

<file path=ppt/slides/_rels/slide25.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10" Type="http://schemas.microsoft.com/office/2007/relationships/hdphoto" Target="../media/hdphoto5.wdp"/><Relationship Id="rId4" Type="http://schemas.openxmlformats.org/officeDocument/2006/relationships/slide" Target="slide3.xml"/><Relationship Id="rId9" Type="http://schemas.openxmlformats.org/officeDocument/2006/relationships/image" Target="../media/image31.png"/></Relationships>
</file>

<file path=ppt/slides/_rels/slide26.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slide" Target="slide3.xml"/><Relationship Id="rId7" Type="http://schemas.openxmlformats.org/officeDocument/2006/relationships/slide" Target="slide62.xm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slide" Target="slide7.xml"/><Relationship Id="rId4" Type="http://schemas.openxmlformats.org/officeDocument/2006/relationships/slide" Target="slide6.xml"/></Relationships>
</file>

<file path=ppt/slides/_rels/slide27.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image" Target="../media/image33.wmf"/><Relationship Id="rId4" Type="http://schemas.openxmlformats.org/officeDocument/2006/relationships/slide" Target="slide3.xml"/><Relationship Id="rId9" Type="http://schemas.openxmlformats.org/officeDocument/2006/relationships/oleObject" Target="../embeddings/oleObject1.bin"/></Relationships>
</file>

<file path=ppt/slides/_rels/slide28.xml.rels><?xml version="1.0" encoding="UTF-8" standalone="yes"?>
<Relationships xmlns="http://schemas.openxmlformats.org/package/2006/relationships"><Relationship Id="rId8" Type="http://schemas.openxmlformats.org/officeDocument/2006/relationships/slide" Target="slide27.xml"/><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34.png"/></Relationships>
</file>

<file path=ppt/slides/_rels/slide29.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slide" Target="slide38.xml"/><Relationship Id="rId5" Type="http://schemas.openxmlformats.org/officeDocument/2006/relationships/slide" Target="slide6.xml"/><Relationship Id="rId10" Type="http://schemas.openxmlformats.org/officeDocument/2006/relationships/slide" Target="slide45.xml"/><Relationship Id="rId4" Type="http://schemas.openxmlformats.org/officeDocument/2006/relationships/slide" Target="slide3.xml"/><Relationship Id="rId9" Type="http://schemas.openxmlformats.org/officeDocument/2006/relationships/slide" Target="slide22.xml"/></Relationships>
</file>

<file path=ppt/slides/_rels/slide3.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62.xm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slide" Target="slide7.xml"/><Relationship Id="rId4" Type="http://schemas.openxmlformats.org/officeDocument/2006/relationships/slide" Target="slide6.xml"/></Relationships>
</file>

<file path=ppt/slides/_rels/slide30.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image" Target="../media/image36.jpeg"/><Relationship Id="rId4" Type="http://schemas.openxmlformats.org/officeDocument/2006/relationships/slide" Target="slide3.xml"/><Relationship Id="rId9" Type="http://schemas.openxmlformats.org/officeDocument/2006/relationships/image" Target="../media/image35.jpeg"/></Relationships>
</file>

<file path=ppt/slides/_rels/slide31.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image" Target="../media/image38.jpeg"/><Relationship Id="rId4" Type="http://schemas.openxmlformats.org/officeDocument/2006/relationships/slide" Target="slide3.xml"/><Relationship Id="rId9" Type="http://schemas.openxmlformats.org/officeDocument/2006/relationships/image" Target="../media/image37.jpeg"/></Relationships>
</file>

<file path=ppt/slides/_rels/slide32.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9.jpeg"/><Relationship Id="rId7" Type="http://schemas.openxmlformats.org/officeDocument/2006/relationships/slide" Target="slide62.xml"/><Relationship Id="rId2"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40.jpeg"/></Relationships>
</file>

<file path=ppt/slides/_rels/slide33.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9.jpeg"/><Relationship Id="rId7" Type="http://schemas.openxmlformats.org/officeDocument/2006/relationships/slide" Target="slide62.xml"/><Relationship Id="rId2"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image" Target="../media/image43.jpeg"/><Relationship Id="rId5" Type="http://schemas.openxmlformats.org/officeDocument/2006/relationships/slide" Target="slide6.xml"/><Relationship Id="rId10" Type="http://schemas.openxmlformats.org/officeDocument/2006/relationships/image" Target="../media/image42.jpeg"/><Relationship Id="rId4" Type="http://schemas.openxmlformats.org/officeDocument/2006/relationships/slide" Target="slide3.xml"/><Relationship Id="rId9" Type="http://schemas.openxmlformats.org/officeDocument/2006/relationships/image" Target="../media/image41.jpeg"/></Relationships>
</file>

<file path=ppt/slides/_rels/slide34.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9.jpeg"/><Relationship Id="rId7" Type="http://schemas.openxmlformats.org/officeDocument/2006/relationships/slide" Target="slide62.xml"/><Relationship Id="rId2"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image" Target="../media/image45.jpeg"/><Relationship Id="rId4" Type="http://schemas.openxmlformats.org/officeDocument/2006/relationships/slide" Target="slide3.xml"/><Relationship Id="rId9" Type="http://schemas.openxmlformats.org/officeDocument/2006/relationships/image" Target="../media/image44.jpeg"/></Relationships>
</file>

<file path=ppt/slides/_rels/slide35.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9.jpeg"/><Relationship Id="rId7" Type="http://schemas.openxmlformats.org/officeDocument/2006/relationships/slide" Target="slide62.xml"/><Relationship Id="rId2"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10" Type="http://schemas.openxmlformats.org/officeDocument/2006/relationships/image" Target="../media/image47.jpeg"/><Relationship Id="rId4" Type="http://schemas.openxmlformats.org/officeDocument/2006/relationships/slide" Target="slide3.xml"/><Relationship Id="rId9" Type="http://schemas.openxmlformats.org/officeDocument/2006/relationships/image" Target="../media/image46.jpeg"/></Relationships>
</file>

<file path=ppt/slides/_rels/slide36.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9.jpeg"/><Relationship Id="rId7" Type="http://schemas.openxmlformats.org/officeDocument/2006/relationships/slide" Target="slide62.xml"/><Relationship Id="rId2"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48.jpeg"/></Relationships>
</file>

<file path=ppt/slides/_rels/slide37.xml.rels><?xml version="1.0" encoding="UTF-8" standalone="yes"?>
<Relationships xmlns="http://schemas.openxmlformats.org/package/2006/relationships"><Relationship Id="rId8" Type="http://schemas.openxmlformats.org/officeDocument/2006/relationships/slide" Target="slide29.xml"/><Relationship Id="rId3" Type="http://schemas.openxmlformats.org/officeDocument/2006/relationships/image" Target="../media/image39.jpeg"/><Relationship Id="rId7" Type="http://schemas.openxmlformats.org/officeDocument/2006/relationships/slide" Target="slide62.xml"/><Relationship Id="rId2" Type="http://schemas.openxmlformats.org/officeDocument/2006/relationships/slide" Target="slide22.xml"/><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image" Target="../media/image51.jpg"/><Relationship Id="rId5" Type="http://schemas.openxmlformats.org/officeDocument/2006/relationships/slide" Target="slide6.xml"/><Relationship Id="rId10" Type="http://schemas.openxmlformats.org/officeDocument/2006/relationships/image" Target="../media/image50.jpeg"/><Relationship Id="rId4" Type="http://schemas.openxmlformats.org/officeDocument/2006/relationships/slide" Target="slide3.xml"/><Relationship Id="rId9" Type="http://schemas.openxmlformats.org/officeDocument/2006/relationships/image" Target="../media/image49.jpg"/></Relationships>
</file>

<file path=ppt/slides/_rels/slide38.xml.rels><?xml version="1.0" encoding="UTF-8" standalone="yes"?>
<Relationships xmlns="http://schemas.openxmlformats.org/package/2006/relationships"><Relationship Id="rId8" Type="http://schemas.openxmlformats.org/officeDocument/2006/relationships/image" Target="../media/image52.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slide" Target="slide22.xml"/></Relationships>
</file>

<file path=ppt/slides/_rels/slide39.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jpeg"/><Relationship Id="rId7" Type="http://schemas.openxmlformats.org/officeDocument/2006/relationships/slide" Target="slide3.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slide" Target="slide6.xml"/><Relationship Id="rId4" Type="http://schemas.openxmlformats.org/officeDocument/2006/relationships/image" Target="../media/image53.jpeg"/><Relationship Id="rId9" Type="http://schemas.openxmlformats.org/officeDocument/2006/relationships/slide" Target="slide62.xml"/></Relationships>
</file>

<file path=ppt/slides/_rels/slide4.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slide" Target="slide3.xml"/><Relationship Id="rId7" Type="http://schemas.openxmlformats.org/officeDocument/2006/relationships/slide" Target="slide62.xm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 Target="slide29.xml"/><Relationship Id="rId11" Type="http://schemas.openxmlformats.org/officeDocument/2006/relationships/image" Target="../media/image8.jpeg"/><Relationship Id="rId5" Type="http://schemas.openxmlformats.org/officeDocument/2006/relationships/slide" Target="slide7.xml"/><Relationship Id="rId10" Type="http://schemas.openxmlformats.org/officeDocument/2006/relationships/image" Target="../media/image7.jpeg"/><Relationship Id="rId4" Type="http://schemas.openxmlformats.org/officeDocument/2006/relationships/slide" Target="slide6.xml"/><Relationship Id="rId9" Type="http://schemas.openxmlformats.org/officeDocument/2006/relationships/image" Target="../media/image6.jpeg"/></Relationships>
</file>

<file path=ppt/slides/_rels/slide40.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jpeg"/><Relationship Id="rId7" Type="http://schemas.openxmlformats.org/officeDocument/2006/relationships/slide" Target="slide3.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slide" Target="slide6.xml"/><Relationship Id="rId4" Type="http://schemas.openxmlformats.org/officeDocument/2006/relationships/image" Target="../media/image54.jpeg"/><Relationship Id="rId9" Type="http://schemas.openxmlformats.org/officeDocument/2006/relationships/slide" Target="slide62.xml"/></Relationships>
</file>

<file path=ppt/slides/_rels/slide41.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jpeg"/><Relationship Id="rId7" Type="http://schemas.openxmlformats.org/officeDocument/2006/relationships/slide" Target="slide3.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slide" Target="slide6.xml"/><Relationship Id="rId4" Type="http://schemas.openxmlformats.org/officeDocument/2006/relationships/image" Target="../media/image55.jpeg"/><Relationship Id="rId9" Type="http://schemas.openxmlformats.org/officeDocument/2006/relationships/slide" Target="slide62.xml"/></Relationships>
</file>

<file path=ppt/slides/_rels/slide42.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39.jpeg"/><Relationship Id="rId7" Type="http://schemas.openxmlformats.org/officeDocument/2006/relationships/slide" Target="slide3.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slide" Target="slide6.xml"/><Relationship Id="rId4" Type="http://schemas.openxmlformats.org/officeDocument/2006/relationships/image" Target="../media/image56.jpeg"/><Relationship Id="rId9" Type="http://schemas.openxmlformats.org/officeDocument/2006/relationships/slide" Target="slide62.xml"/></Relationships>
</file>

<file path=ppt/slides/_rels/slide43.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39.jpeg"/><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slide" Target="slide6.xml"/><Relationship Id="rId9" Type="http://schemas.openxmlformats.org/officeDocument/2006/relationships/image" Target="../media/image57.jpeg"/></Relationships>
</file>

<file path=ppt/slides/_rels/slide44.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39.jpeg"/><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slide" Target="slide6.xml"/><Relationship Id="rId9" Type="http://schemas.openxmlformats.org/officeDocument/2006/relationships/image" Target="../media/image58.jpeg"/></Relationships>
</file>

<file path=ppt/slides/_rels/slide45.xml.rels><?xml version="1.0" encoding="UTF-8" standalone="yes"?>
<Relationships xmlns="http://schemas.openxmlformats.org/package/2006/relationships"><Relationship Id="rId8" Type="http://schemas.openxmlformats.org/officeDocument/2006/relationships/slide" Target="slide7.xml"/><Relationship Id="rId3" Type="http://schemas.openxmlformats.org/officeDocument/2006/relationships/image" Target="../media/image4.jpeg"/><Relationship Id="rId7" Type="http://schemas.openxmlformats.org/officeDocument/2006/relationships/slide" Target="slide3.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22.xml"/><Relationship Id="rId5" Type="http://schemas.openxmlformats.org/officeDocument/2006/relationships/image" Target="../media/image59.jpeg"/><Relationship Id="rId4" Type="http://schemas.openxmlformats.org/officeDocument/2006/relationships/slide" Target="slide6.xml"/><Relationship Id="rId9" Type="http://schemas.openxmlformats.org/officeDocument/2006/relationships/slide" Target="slide62.xml"/></Relationships>
</file>

<file path=ppt/slides/_rels/slide46.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slide" Target="slide6.xml"/><Relationship Id="rId9" Type="http://schemas.openxmlformats.org/officeDocument/2006/relationships/image" Target="../media/image60.jpeg"/></Relationships>
</file>

<file path=ppt/slides/_rels/slide47.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slide" Target="slide6.xml"/><Relationship Id="rId9" Type="http://schemas.openxmlformats.org/officeDocument/2006/relationships/image" Target="../media/image61.jpeg"/></Relationships>
</file>

<file path=ppt/slides/_rels/slide48.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slide" Target="slide22.xml"/><Relationship Id="rId4" Type="http://schemas.openxmlformats.org/officeDocument/2006/relationships/slide" Target="slide6.xml"/><Relationship Id="rId9" Type="http://schemas.openxmlformats.org/officeDocument/2006/relationships/image" Target="../media/image62.jpeg"/></Relationships>
</file>

<file path=ppt/slides/_rels/slide49.xml.rels><?xml version="1.0" encoding="UTF-8" standalone="yes"?>
<Relationships xmlns="http://schemas.openxmlformats.org/package/2006/relationships"><Relationship Id="rId8" Type="http://schemas.openxmlformats.org/officeDocument/2006/relationships/image" Target="../media/image63.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s>
</file>

<file path=ppt/slides/_rels/slide5.xml.rels><?xml version="1.0" encoding="UTF-8" standalone="yes"?>
<Relationships xmlns="http://schemas.openxmlformats.org/package/2006/relationships"><Relationship Id="rId8" Type="http://schemas.openxmlformats.org/officeDocument/2006/relationships/image" Target="../media/image9.jpeg"/><Relationship Id="rId3" Type="http://schemas.openxmlformats.org/officeDocument/2006/relationships/slide" Target="slide3.xml"/><Relationship Id="rId7" Type="http://schemas.openxmlformats.org/officeDocument/2006/relationships/slide" Target="slide62.xm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slide" Target="slide7.xml"/><Relationship Id="rId10" Type="http://schemas.openxmlformats.org/officeDocument/2006/relationships/image" Target="../media/image11.jpeg"/><Relationship Id="rId4" Type="http://schemas.openxmlformats.org/officeDocument/2006/relationships/slide" Target="slide6.xml"/><Relationship Id="rId9" Type="http://schemas.openxmlformats.org/officeDocument/2006/relationships/image" Target="../media/image10.jpeg"/></Relationships>
</file>

<file path=ppt/slides/_rels/slide50.xml.rels><?xml version="1.0" encoding="UTF-8" standalone="yes"?>
<Relationships xmlns="http://schemas.openxmlformats.org/package/2006/relationships"><Relationship Id="rId8" Type="http://schemas.openxmlformats.org/officeDocument/2006/relationships/image" Target="../media/image64.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s>
</file>

<file path=ppt/slides/_rels/slide51.xml.rels><?xml version="1.0" encoding="UTF-8" standalone="yes"?>
<Relationships xmlns="http://schemas.openxmlformats.org/package/2006/relationships"><Relationship Id="rId8" Type="http://schemas.openxmlformats.org/officeDocument/2006/relationships/image" Target="../media/image65.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s>
</file>

<file path=ppt/slides/_rels/slide52.xml.rels><?xml version="1.0" encoding="UTF-8" standalone="yes"?>
<Relationships xmlns="http://schemas.openxmlformats.org/package/2006/relationships"><Relationship Id="rId8" Type="http://schemas.openxmlformats.org/officeDocument/2006/relationships/image" Target="../media/image66.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s>
</file>

<file path=ppt/slides/_rels/slide53.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s>
</file>

<file path=ppt/slides/_rels/slide54.xml.rels><?xml version="1.0" encoding="UTF-8" standalone="yes"?>
<Relationships xmlns="http://schemas.openxmlformats.org/package/2006/relationships"><Relationship Id="rId8" Type="http://schemas.openxmlformats.org/officeDocument/2006/relationships/image" Target="../media/image68.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 Id="rId9" Type="http://schemas.openxmlformats.org/officeDocument/2006/relationships/image" Target="../media/image69.jpeg"/></Relationships>
</file>

<file path=ppt/slides/_rels/slide55.xml.rels><?xml version="1.0" encoding="UTF-8" standalone="yes"?>
<Relationships xmlns="http://schemas.openxmlformats.org/package/2006/relationships"><Relationship Id="rId8" Type="http://schemas.openxmlformats.org/officeDocument/2006/relationships/image" Target="../media/image70.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s>
</file>

<file path=ppt/slides/_rels/slide56.xml.rels><?xml version="1.0" encoding="UTF-8" standalone="yes"?>
<Relationships xmlns="http://schemas.openxmlformats.org/package/2006/relationships"><Relationship Id="rId8" Type="http://schemas.openxmlformats.org/officeDocument/2006/relationships/image" Target="../media/image71.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s>
</file>

<file path=ppt/slides/_rels/slide57.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7.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3.xml"/><Relationship Id="rId5" Type="http://schemas.openxmlformats.org/officeDocument/2006/relationships/image" Target="../media/image72.jpeg"/><Relationship Id="rId4" Type="http://schemas.openxmlformats.org/officeDocument/2006/relationships/slide" Target="slide6.xml"/></Relationships>
</file>

<file path=ppt/slides/_rels/slide58.xml.rels><?xml version="1.0" encoding="UTF-8" standalone="yes"?>
<Relationships xmlns="http://schemas.openxmlformats.org/package/2006/relationships"><Relationship Id="rId8" Type="http://schemas.openxmlformats.org/officeDocument/2006/relationships/image" Target="../media/image73.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s>
</file>

<file path=ppt/slides/_rels/slide59.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s>
</file>

<file path=ppt/slides/_rels/slide6.xml.rels><?xml version="1.0" encoding="UTF-8" standalone="yes"?>
<Relationships xmlns="http://schemas.openxmlformats.org/package/2006/relationships"><Relationship Id="rId3" Type="http://schemas.openxmlformats.org/officeDocument/2006/relationships/slide" Target="slide3.xml"/><Relationship Id="rId7" Type="http://schemas.openxmlformats.org/officeDocument/2006/relationships/slide" Target="slide62.xml"/><Relationship Id="rId2" Type="http://schemas.openxmlformats.org/officeDocument/2006/relationships/image" Target="../media/image4.jpeg"/><Relationship Id="rId1" Type="http://schemas.openxmlformats.org/officeDocument/2006/relationships/slideLayout" Target="../slideLayouts/slideLayout1.xml"/><Relationship Id="rId6" Type="http://schemas.openxmlformats.org/officeDocument/2006/relationships/slide" Target="slide29.xml"/><Relationship Id="rId5" Type="http://schemas.openxmlformats.org/officeDocument/2006/relationships/slide" Target="slide7.xml"/><Relationship Id="rId4" Type="http://schemas.openxmlformats.org/officeDocument/2006/relationships/slide" Target="slide6.xml"/></Relationships>
</file>

<file path=ppt/slides/_rels/slide60.xml.rels><?xml version="1.0" encoding="UTF-8" standalone="yes"?>
<Relationships xmlns="http://schemas.openxmlformats.org/package/2006/relationships"><Relationship Id="rId8" Type="http://schemas.openxmlformats.org/officeDocument/2006/relationships/image" Target="../media/image75.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s>
</file>

<file path=ppt/slides/_rels/slide61.xml.rels><?xml version="1.0" encoding="UTF-8" standalone="yes"?>
<Relationships xmlns="http://schemas.openxmlformats.org/package/2006/relationships"><Relationship Id="rId8" Type="http://schemas.openxmlformats.org/officeDocument/2006/relationships/image" Target="../media/image76.jpeg"/><Relationship Id="rId3" Type="http://schemas.openxmlformats.org/officeDocument/2006/relationships/image" Target="../media/image4.jpeg"/><Relationship Id="rId7" Type="http://schemas.openxmlformats.org/officeDocument/2006/relationships/slide" Target="slide62.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s>
</file>

<file path=ppt/slides/_rels/slide62.xml.rels><?xml version="1.0" encoding="UTF-8" standalone="yes"?>
<Relationships xmlns="http://schemas.openxmlformats.org/package/2006/relationships"><Relationship Id="rId8" Type="http://schemas.openxmlformats.org/officeDocument/2006/relationships/slide" Target="slide29.xml"/><Relationship Id="rId13" Type="http://schemas.openxmlformats.org/officeDocument/2006/relationships/image" Target="../media/image82.png"/><Relationship Id="rId3" Type="http://schemas.microsoft.com/office/2007/relationships/hdphoto" Target="../media/hdphoto6.wdp"/><Relationship Id="rId7" Type="http://schemas.openxmlformats.org/officeDocument/2006/relationships/slide" Target="slide62.xml"/><Relationship Id="rId12" Type="http://schemas.openxmlformats.org/officeDocument/2006/relationships/image" Target="../media/image81.png"/><Relationship Id="rId2" Type="http://schemas.openxmlformats.org/officeDocument/2006/relationships/image" Target="../media/image77.png"/><Relationship Id="rId16" Type="http://schemas.openxmlformats.org/officeDocument/2006/relationships/image" Target="../media/image85.png"/><Relationship Id="rId1" Type="http://schemas.openxmlformats.org/officeDocument/2006/relationships/slideLayout" Target="../slideLayouts/slideLayout1.xml"/><Relationship Id="rId6" Type="http://schemas.openxmlformats.org/officeDocument/2006/relationships/slide" Target="slide7.xml"/><Relationship Id="rId11" Type="http://schemas.openxmlformats.org/officeDocument/2006/relationships/image" Target="../media/image80.png"/><Relationship Id="rId5" Type="http://schemas.openxmlformats.org/officeDocument/2006/relationships/slide" Target="slide3.xml"/><Relationship Id="rId15" Type="http://schemas.openxmlformats.org/officeDocument/2006/relationships/image" Target="../media/image84.png"/><Relationship Id="rId10" Type="http://schemas.openxmlformats.org/officeDocument/2006/relationships/image" Target="../media/image79.jpeg"/><Relationship Id="rId4" Type="http://schemas.openxmlformats.org/officeDocument/2006/relationships/slide" Target="slide6.xml"/><Relationship Id="rId9" Type="http://schemas.openxmlformats.org/officeDocument/2006/relationships/image" Target="../media/image78.jpeg"/><Relationship Id="rId14" Type="http://schemas.openxmlformats.org/officeDocument/2006/relationships/image" Target="../media/image83.jpeg"/></Relationships>
</file>

<file path=ppt/slides/_rels/slide63.xml.rels><?xml version="1.0" encoding="UTF-8" standalone="yes"?>
<Relationships xmlns="http://schemas.openxmlformats.org/package/2006/relationships"><Relationship Id="rId8" Type="http://schemas.openxmlformats.org/officeDocument/2006/relationships/slide" Target="slide29.xml"/><Relationship Id="rId3" Type="http://schemas.microsoft.com/office/2007/relationships/hdphoto" Target="../media/hdphoto6.wdp"/><Relationship Id="rId7" Type="http://schemas.openxmlformats.org/officeDocument/2006/relationships/slide" Target="slide62.xml"/><Relationship Id="rId2" Type="http://schemas.openxmlformats.org/officeDocument/2006/relationships/image" Target="../media/image77.png"/><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3.xml"/><Relationship Id="rId4" Type="http://schemas.openxmlformats.org/officeDocument/2006/relationships/slide" Target="slide6.xml"/></Relationships>
</file>

<file path=ppt/slides/_rels/slide7.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chart" Target="../charts/chart1.xml"/></Relationships>
</file>

<file path=ppt/slides/_rels/slide8.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12.jpeg"/></Relationships>
</file>

<file path=ppt/slides/_rels/slide9.xml.rels><?xml version="1.0" encoding="UTF-8" standalone="yes"?>
<Relationships xmlns="http://schemas.openxmlformats.org/package/2006/relationships"><Relationship Id="rId8" Type="http://schemas.openxmlformats.org/officeDocument/2006/relationships/slide" Target="slide62.xml"/><Relationship Id="rId3" Type="http://schemas.openxmlformats.org/officeDocument/2006/relationships/image" Target="../media/image4.jpeg"/><Relationship Id="rId7" Type="http://schemas.openxmlformats.org/officeDocument/2006/relationships/slide" Target="slide29.xml"/><Relationship Id="rId2" Type="http://schemas.openxmlformats.org/officeDocument/2006/relationships/slide" Target="slide1.xml"/><Relationship Id="rId1" Type="http://schemas.openxmlformats.org/officeDocument/2006/relationships/slideLayout" Target="../slideLayouts/slideLayout1.xml"/><Relationship Id="rId6" Type="http://schemas.openxmlformats.org/officeDocument/2006/relationships/slide" Target="slide7.xml"/><Relationship Id="rId5" Type="http://schemas.openxmlformats.org/officeDocument/2006/relationships/slide" Target="slide6.xml"/><Relationship Id="rId4" Type="http://schemas.openxmlformats.org/officeDocument/2006/relationships/slide" Target="slide3.xml"/><Relationship Id="rId9" Type="http://schemas.openxmlformats.org/officeDocument/2006/relationships/image" Target="../media/image13.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a:hlinkClick r:id="" action="ppaction://hlinkshowjump?jump=firstslide"/>
            <a:extLst>
              <a:ext uri="{FF2B5EF4-FFF2-40B4-BE49-F238E27FC236}">
                <a16:creationId xmlns:a16="http://schemas.microsoft.com/office/drawing/2014/main" id="{A5125063-12EB-9C46-827D-361201728DEE}"/>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2728" y="2245"/>
            <a:ext cx="12188384" cy="6831738"/>
          </a:xfrm>
          <a:prstGeom prst="rect">
            <a:avLst/>
          </a:prstGeom>
        </p:spPr>
      </p:pic>
      <p:sp>
        <p:nvSpPr>
          <p:cNvPr id="9" name="Rectangle 8"/>
          <p:cNvSpPr/>
          <p:nvPr/>
        </p:nvSpPr>
        <p:spPr>
          <a:xfrm>
            <a:off x="0" y="-36218"/>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grpSp>
        <p:nvGrpSpPr>
          <p:cNvPr id="2" name="Group 1">
            <a:extLst>
              <a:ext uri="{FF2B5EF4-FFF2-40B4-BE49-F238E27FC236}">
                <a16:creationId xmlns:a16="http://schemas.microsoft.com/office/drawing/2014/main" id="{7C398BB7-9A43-2D41-84EF-5904C5C7D722}"/>
              </a:ext>
            </a:extLst>
          </p:cNvPr>
          <p:cNvGrpSpPr/>
          <p:nvPr/>
        </p:nvGrpSpPr>
        <p:grpSpPr>
          <a:xfrm>
            <a:off x="531082" y="469626"/>
            <a:ext cx="11129836" cy="497149"/>
            <a:chOff x="0" y="469626"/>
            <a:chExt cx="11129836" cy="497149"/>
          </a:xfrm>
        </p:grpSpPr>
        <p:sp>
          <p:nvSpPr>
            <p:cNvPr id="6" name="Rectangle 5">
              <a:hlinkClick r:id="rId3"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Home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0" name="Rectangle 9">
              <a:hlinkClick r:id="rId4"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5" action="ppaction://hlinksldjump"/>
            </p:cNvPr>
            <p:cNvSpPr/>
            <p:nvPr/>
          </p:nvSpPr>
          <p:spPr>
            <a:xfrm>
              <a:off x="449072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Facility</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6"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7"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4" name="Rectangle 3">
            <a:extLst>
              <a:ext uri="{FF2B5EF4-FFF2-40B4-BE49-F238E27FC236}">
                <a16:creationId xmlns:a16="http://schemas.microsoft.com/office/drawing/2014/main" id="{6F366FB0-2C89-CC4D-B0E6-0BBF3687AFC1}"/>
              </a:ext>
            </a:extLst>
          </p:cNvPr>
          <p:cNvSpPr/>
          <p:nvPr/>
        </p:nvSpPr>
        <p:spPr>
          <a:xfrm>
            <a:off x="161924" y="5532994"/>
            <a:ext cx="4295776" cy="1200329"/>
          </a:xfrm>
          <a:prstGeom prst="rect">
            <a:avLst/>
          </a:prstGeom>
        </p:spPr>
        <p:txBody>
          <a:bodyPr wrap="square">
            <a:spAutoFit/>
          </a:bodyPr>
          <a:lstStyle/>
          <a:p>
            <a:r>
              <a:rPr lang="en-IN" dirty="0">
                <a:solidFill>
                  <a:schemeClr val="bg1"/>
                </a:solidFill>
                <a:latin typeface="Roboto"/>
              </a:rPr>
              <a:t>HEAD OFFICE:</a:t>
            </a:r>
          </a:p>
          <a:p>
            <a:r>
              <a:rPr lang="en-IN" dirty="0">
                <a:solidFill>
                  <a:schemeClr val="bg1"/>
                </a:solidFill>
                <a:latin typeface="Roboto"/>
              </a:rPr>
              <a:t>Plot No. PAP K 80 Phase II MIDC , </a:t>
            </a:r>
          </a:p>
          <a:p>
            <a:r>
              <a:rPr lang="en-IN" dirty="0">
                <a:solidFill>
                  <a:schemeClr val="bg1"/>
                </a:solidFill>
                <a:latin typeface="Roboto"/>
              </a:rPr>
              <a:t>Opp. Schindler Company, Chakan Pune, India- 410501</a:t>
            </a:r>
            <a:endParaRPr lang="en-US" dirty="0">
              <a:solidFill>
                <a:schemeClr val="bg1"/>
              </a:solidFill>
            </a:endParaRPr>
          </a:p>
        </p:txBody>
      </p:sp>
      <p:sp>
        <p:nvSpPr>
          <p:cNvPr id="5" name="Rectangle 4">
            <a:extLst>
              <a:ext uri="{FF2B5EF4-FFF2-40B4-BE49-F238E27FC236}">
                <a16:creationId xmlns:a16="http://schemas.microsoft.com/office/drawing/2014/main" id="{614FD80F-149B-C14A-9E90-E92CBBA24430}"/>
              </a:ext>
            </a:extLst>
          </p:cNvPr>
          <p:cNvSpPr/>
          <p:nvPr/>
        </p:nvSpPr>
        <p:spPr>
          <a:xfrm>
            <a:off x="8867031" y="6237668"/>
            <a:ext cx="3150221" cy="369332"/>
          </a:xfrm>
          <a:prstGeom prst="rect">
            <a:avLst/>
          </a:prstGeom>
        </p:spPr>
        <p:txBody>
          <a:bodyPr wrap="none">
            <a:spAutoFit/>
          </a:bodyPr>
          <a:lstStyle/>
          <a:p>
            <a:r>
              <a:rPr lang="en-IN" dirty="0">
                <a:solidFill>
                  <a:schemeClr val="bg1"/>
                </a:solidFill>
                <a:latin typeface="Roboto"/>
              </a:rPr>
              <a:t>Email: sales@aimengipl.com</a:t>
            </a:r>
            <a:endParaRPr lang="en-US" dirty="0">
              <a:solidFill>
                <a:schemeClr val="bg1"/>
              </a:solidFill>
            </a:endParaRPr>
          </a:p>
        </p:txBody>
      </p:sp>
      <p:sp>
        <p:nvSpPr>
          <p:cNvPr id="16" name="Rectangle 15">
            <a:extLst>
              <a:ext uri="{FF2B5EF4-FFF2-40B4-BE49-F238E27FC236}">
                <a16:creationId xmlns:a16="http://schemas.microsoft.com/office/drawing/2014/main" id="{3E40AC1E-61EA-E045-A8DF-7AF90A7F2DDE}"/>
              </a:ext>
            </a:extLst>
          </p:cNvPr>
          <p:cNvSpPr/>
          <p:nvPr/>
        </p:nvSpPr>
        <p:spPr>
          <a:xfrm>
            <a:off x="8835868" y="5943830"/>
            <a:ext cx="3181384" cy="369332"/>
          </a:xfrm>
          <a:prstGeom prst="rect">
            <a:avLst/>
          </a:prstGeom>
        </p:spPr>
        <p:txBody>
          <a:bodyPr wrap="none">
            <a:spAutoFit/>
          </a:bodyPr>
          <a:lstStyle/>
          <a:p>
            <a:r>
              <a:rPr lang="en-IN" dirty="0">
                <a:solidFill>
                  <a:schemeClr val="bg1"/>
                </a:solidFill>
                <a:latin typeface="Roboto"/>
              </a:rPr>
              <a:t>Website: www.aimengipl.com</a:t>
            </a:r>
            <a:endParaRPr lang="en-US" dirty="0">
              <a:solidFill>
                <a:schemeClr val="bg1"/>
              </a:solidFill>
            </a:endParaRPr>
          </a:p>
        </p:txBody>
      </p:sp>
      <p:grpSp>
        <p:nvGrpSpPr>
          <p:cNvPr id="15" name="Group 14">
            <a:extLst>
              <a:ext uri="{FF2B5EF4-FFF2-40B4-BE49-F238E27FC236}">
                <a16:creationId xmlns:a16="http://schemas.microsoft.com/office/drawing/2014/main" id="{2FD62404-CF7B-8448-9B2B-7A5D92AFC336}"/>
              </a:ext>
            </a:extLst>
          </p:cNvPr>
          <p:cNvGrpSpPr/>
          <p:nvPr/>
        </p:nvGrpSpPr>
        <p:grpSpPr>
          <a:xfrm>
            <a:off x="2911046" y="1313870"/>
            <a:ext cx="7691640" cy="2215991"/>
            <a:chOff x="3262184" y="3183147"/>
            <a:chExt cx="7276922" cy="2215991"/>
          </a:xfrm>
        </p:grpSpPr>
        <p:sp>
          <p:nvSpPr>
            <p:cNvPr id="7" name="TextBox 6">
              <a:extLst>
                <a:ext uri="{FF2B5EF4-FFF2-40B4-BE49-F238E27FC236}">
                  <a16:creationId xmlns:a16="http://schemas.microsoft.com/office/drawing/2014/main" id="{957B3C89-0418-CA46-9445-4C8A0F31E297}"/>
                </a:ext>
              </a:extLst>
            </p:cNvPr>
            <p:cNvSpPr txBox="1"/>
            <p:nvPr/>
          </p:nvSpPr>
          <p:spPr>
            <a:xfrm>
              <a:off x="3262184" y="3183147"/>
              <a:ext cx="3212757" cy="2215991"/>
            </a:xfrm>
            <a:prstGeom prst="rect">
              <a:avLst/>
            </a:prstGeom>
            <a:noFill/>
          </p:spPr>
          <p:txBody>
            <a:bodyPr wrap="square" rtlCol="0">
              <a:spAutoFit/>
            </a:bodyPr>
            <a:lstStyle/>
            <a:p>
              <a:r>
                <a:rPr lang="en-US" sz="13800" dirty="0">
                  <a:solidFill>
                    <a:srgbClr val="D06A2B"/>
                  </a:solidFill>
                  <a:latin typeface="AR DESTINE" panose="02000000000000000000" pitchFamily="2" charset="0"/>
                </a:rPr>
                <a:t>AIM</a:t>
              </a:r>
              <a:endParaRPr lang="en-US" sz="13800" dirty="0">
                <a:solidFill>
                  <a:srgbClr val="D06A2B"/>
                </a:solidFill>
                <a:latin typeface="Angsana New" panose="02020603050405020304" pitchFamily="18" charset="-34"/>
                <a:cs typeface="Angsana New" panose="02020603050405020304" pitchFamily="18" charset="-34"/>
              </a:endParaRPr>
            </a:p>
          </p:txBody>
        </p:sp>
        <p:sp>
          <p:nvSpPr>
            <p:cNvPr id="8" name="TextBox 7">
              <a:extLst>
                <a:ext uri="{FF2B5EF4-FFF2-40B4-BE49-F238E27FC236}">
                  <a16:creationId xmlns:a16="http://schemas.microsoft.com/office/drawing/2014/main" id="{2D1F23B5-8B86-F44C-9E0F-B9C3A6D39C62}"/>
                </a:ext>
              </a:extLst>
            </p:cNvPr>
            <p:cNvSpPr txBox="1"/>
            <p:nvPr/>
          </p:nvSpPr>
          <p:spPr>
            <a:xfrm>
              <a:off x="5761295" y="4284902"/>
              <a:ext cx="3654688" cy="646331"/>
            </a:xfrm>
            <a:prstGeom prst="rect">
              <a:avLst/>
            </a:prstGeom>
            <a:noFill/>
          </p:spPr>
          <p:txBody>
            <a:bodyPr wrap="square" rtlCol="0">
              <a:spAutoFit/>
            </a:bodyPr>
            <a:lstStyle/>
            <a:p>
              <a:r>
                <a:rPr lang="en-US" sz="3600" dirty="0">
                  <a:solidFill>
                    <a:schemeClr val="bg1"/>
                  </a:solidFill>
                  <a:latin typeface="Stencil" pitchFamily="82" charset="77"/>
                </a:rPr>
                <a:t>E N G I N E E R S</a:t>
              </a:r>
            </a:p>
          </p:txBody>
        </p:sp>
        <p:sp>
          <p:nvSpPr>
            <p:cNvPr id="14" name="TextBox 13">
              <a:extLst>
                <a:ext uri="{FF2B5EF4-FFF2-40B4-BE49-F238E27FC236}">
                  <a16:creationId xmlns:a16="http://schemas.microsoft.com/office/drawing/2014/main" id="{9129E20E-1A4B-D14A-86B9-ED2996320BB9}"/>
                </a:ext>
              </a:extLst>
            </p:cNvPr>
            <p:cNvSpPr txBox="1"/>
            <p:nvPr/>
          </p:nvSpPr>
          <p:spPr>
            <a:xfrm>
              <a:off x="3381622" y="4767647"/>
              <a:ext cx="7157484" cy="400110"/>
            </a:xfrm>
            <a:prstGeom prst="rect">
              <a:avLst/>
            </a:prstGeom>
            <a:noFill/>
          </p:spPr>
          <p:txBody>
            <a:bodyPr wrap="square" rtlCol="0">
              <a:spAutoFit/>
            </a:bodyPr>
            <a:lstStyle/>
            <a:p>
              <a:r>
                <a:rPr lang="en-US" sz="2000" dirty="0">
                  <a:solidFill>
                    <a:schemeClr val="bg1"/>
                  </a:solidFill>
                  <a:latin typeface="Swis721 Th BT Thin" panose="020B0303020202020204" pitchFamily="34" charset="0"/>
                </a:rPr>
                <a:t>I   N   D   I  A    P   R   I   V   A   T   E    L   I   M  I  T  E  D</a:t>
              </a:r>
            </a:p>
          </p:txBody>
        </p:sp>
      </p:grpSp>
      <p:sp>
        <p:nvSpPr>
          <p:cNvPr id="18" name="Rectangle 17">
            <a:extLst>
              <a:ext uri="{FF2B5EF4-FFF2-40B4-BE49-F238E27FC236}">
                <a16:creationId xmlns:a16="http://schemas.microsoft.com/office/drawing/2014/main" id="{56C94C67-3413-5D47-A935-01E8F3F8BBE0}"/>
              </a:ext>
            </a:extLst>
          </p:cNvPr>
          <p:cNvSpPr/>
          <p:nvPr/>
        </p:nvSpPr>
        <p:spPr>
          <a:xfrm>
            <a:off x="8181982" y="6475537"/>
            <a:ext cx="889987" cy="369332"/>
          </a:xfrm>
          <a:prstGeom prst="rect">
            <a:avLst/>
          </a:prstGeom>
        </p:spPr>
        <p:txBody>
          <a:bodyPr wrap="none">
            <a:spAutoFit/>
          </a:bodyPr>
          <a:lstStyle/>
          <a:p>
            <a:r>
              <a:rPr lang="en-IN" dirty="0">
                <a:solidFill>
                  <a:schemeClr val="bg1"/>
                </a:solidFill>
                <a:latin typeface="Roboto"/>
              </a:rPr>
              <a:t>           </a:t>
            </a:r>
            <a:endParaRPr lang="en-US" dirty="0">
              <a:solidFill>
                <a:schemeClr val="bg1"/>
              </a:solidFill>
            </a:endParaRPr>
          </a:p>
        </p:txBody>
      </p:sp>
    </p:spTree>
    <p:extLst>
      <p:ext uri="{BB962C8B-B14F-4D97-AF65-F5344CB8AC3E}">
        <p14:creationId xmlns:p14="http://schemas.microsoft.com/office/powerpoint/2010/main" val="8435583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timing>
    <p:tnLst>
      <p:par>
        <p:cTn id="1" dur="indefinite" restart="never" nodeType="tmRoot">
          <p:childTnLst>
            <p:seq concurrent="1">
              <p:cTn id="2" repeatCount="indefinite" restart="whenNotActive" fill="hold" evtFilter="cancelBubble" nodeType="interactiveSeq">
                <p:stCondLst>
                  <p:cond delay="indefinite"/>
                  <p:cond evt="onBegin" delay="0">
                    <p:tn val="1"/>
                  </p:cond>
                </p:stCondLst>
                <p:endSync evt="end" delay="0">
                  <p:rtn val="all"/>
                </p:endSync>
                <p:childTnLst>
                  <p:par>
                    <p:cTn id="3" fill="hold">
                      <p:stCondLst>
                        <p:cond delay="0"/>
                      </p:stCondLst>
                      <p:childTnLst>
                        <p:par>
                          <p:cTn id="4" fill="hold">
                            <p:stCondLst>
                              <p:cond delay="0"/>
                            </p:stCondLst>
                            <p:childTnLst>
                              <p:par>
                                <p:cTn id="5" presetID="0" presetClass="path" presetSubtype="0" accel="50000" decel="50000" fill="hold" nodeType="clickEffect">
                                  <p:stCondLst>
                                    <p:cond delay="0"/>
                                  </p:stCondLst>
                                  <p:childTnLst>
                                    <p:animMotion origin="layout" path="M 0 0 L -0.00906 -0.24861" pathEditMode="relative" ptsTypes="AA">
                                      <p:cBhvr>
                                        <p:cTn id="6" dur="30000" fill="hold"/>
                                        <p:tgtEl>
                                          <p:spTgt spid="3"/>
                                        </p:tgtEl>
                                        <p:attrNameLst>
                                          <p:attrName>ppt_x</p:attrName>
                                          <p:attrName>ppt_y</p:attrName>
                                        </p:attrNameLst>
                                      </p:cBhvr>
                                    </p:animMotion>
                                  </p:childTnLst>
                                </p:cTn>
                              </p:par>
                              <p:par>
                                <p:cTn id="7" presetID="6" presetClass="emph" presetSubtype="0" accel="50000" decel="50000" fill="hold" nodeType="withEffect">
                                  <p:stCondLst>
                                    <p:cond delay="0"/>
                                  </p:stCondLst>
                                  <p:childTnLst>
                                    <p:animScale>
                                      <p:cBhvr>
                                        <p:cTn id="8" dur="30000" fill="hold"/>
                                        <p:tgtEl>
                                          <p:spTgt spid="3"/>
                                        </p:tgtEl>
                                      </p:cBhvr>
                                      <p:by x="150000" y="150000"/>
                                    </p:animScale>
                                  </p:childTnLst>
                                </p:cTn>
                              </p:par>
                            </p:childTnLst>
                          </p:cTn>
                        </p:par>
                        <p:par>
                          <p:cTn id="9" fill="hold">
                            <p:stCondLst>
                              <p:cond delay="30000"/>
                            </p:stCondLst>
                            <p:childTnLst>
                              <p:par>
                                <p:cTn id="10" presetID="0" presetClass="path" presetSubtype="0" accel="50000" decel="50000" fill="hold" nodeType="afterEffect">
                                  <p:stCondLst>
                                    <p:cond delay="5000"/>
                                  </p:stCondLst>
                                  <p:childTnLst>
                                    <p:animMotion origin="layout" path="M -0.00906 -0.24861 L 0 0" pathEditMode="relative" ptsTypes="AA">
                                      <p:cBhvr>
                                        <p:cTn id="11" dur="30000" fill="hold"/>
                                        <p:tgtEl>
                                          <p:spTgt spid="3"/>
                                        </p:tgtEl>
                                        <p:attrNameLst>
                                          <p:attrName>ppt_x</p:attrName>
                                          <p:attrName>ppt_y</p:attrName>
                                        </p:attrNameLst>
                                      </p:cBhvr>
                                    </p:animMotion>
                                  </p:childTnLst>
                                </p:cTn>
                              </p:par>
                              <p:par>
                                <p:cTn id="12" presetID="6" presetClass="emph" presetSubtype="0" accel="50000" decel="50000" fill="hold" nodeType="withEffect">
                                  <p:stCondLst>
                                    <p:cond delay="5000"/>
                                  </p:stCondLst>
                                  <p:childTnLst>
                                    <p:animScale>
                                      <p:cBhvr>
                                        <p:cTn id="13" dur="30000" fill="hold"/>
                                        <p:tgtEl>
                                          <p:spTgt spid="3"/>
                                        </p:tgtEl>
                                      </p:cBhvr>
                                      <p:by x="150000" y="150000"/>
                                      <p:to x="100000" y="100000"/>
                                    </p:animScale>
                                  </p:childTnLst>
                                </p:cTn>
                              </p:par>
                            </p:childTnLst>
                          </p:cTn>
                        </p:par>
                        <p:par>
                          <p:cTn id="14" fill="hold">
                            <p:stCondLst>
                              <p:cond delay="65000"/>
                            </p:stCondLst>
                            <p:childTnLst>
                              <p:par>
                                <p:cTn id="15" presetID="0" presetClass="path" presetSubtype="0" accel="50000" decel="50000" fill="hold" nodeType="afterEffect">
                                  <p:stCondLst>
                                    <p:cond delay="0"/>
                                  </p:stCondLst>
                                  <p:childTnLst>
                                    <p:animMotion origin="layout" path="M 0.00547 0.26181 L -0.00365 -0.08889 " pathEditMode="relative" rAng="0" ptsTypes="AA">
                                      <p:cBhvr>
                                        <p:cTn id="16" dur="5000" fill="hold"/>
                                        <p:tgtEl>
                                          <p:spTgt spid="3"/>
                                        </p:tgtEl>
                                        <p:attrNameLst>
                                          <p:attrName>ppt_x</p:attrName>
                                          <p:attrName>ppt_y</p:attrName>
                                        </p:attrNameLst>
                                      </p:cBhvr>
                                      <p:rCtr x="-456" y="-17546"/>
                                    </p:animMotion>
                                  </p:childTnLst>
                                </p:cTn>
                              </p:par>
                            </p:childTnLst>
                          </p:cTn>
                        </p:par>
                      </p:childTnLst>
                    </p:cTn>
                  </p:par>
                </p:childTnLst>
              </p:cTn>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6" name="Rectangle 15">
            <a:extLst>
              <a:ext uri="{FF2B5EF4-FFF2-40B4-BE49-F238E27FC236}">
                <a16:creationId xmlns:a16="http://schemas.microsoft.com/office/drawing/2014/main" id="{F79A1DFB-8959-C74E-B57B-40A564237E37}"/>
              </a:ext>
            </a:extLst>
          </p:cNvPr>
          <p:cNvSpPr/>
          <p:nvPr/>
        </p:nvSpPr>
        <p:spPr>
          <a:xfrm>
            <a:off x="7486030" y="1143730"/>
            <a:ext cx="4705969" cy="2985433"/>
          </a:xfrm>
          <a:prstGeom prst="rect">
            <a:avLst/>
          </a:prstGeom>
        </p:spPr>
        <p:txBody>
          <a:bodyPr wrap="square">
            <a:spAutoFit/>
          </a:bodyPr>
          <a:lstStyle/>
          <a:p>
            <a:r>
              <a:rPr lang="en-IN" dirty="0">
                <a:solidFill>
                  <a:schemeClr val="bg1"/>
                </a:solidFill>
              </a:rPr>
              <a:t>HISION MAKE VMC</a:t>
            </a:r>
          </a:p>
          <a:p>
            <a:endParaRPr lang="en-IN" sz="1600" dirty="0">
              <a:solidFill>
                <a:schemeClr val="bg1"/>
              </a:solidFill>
            </a:endParaRPr>
          </a:p>
          <a:p>
            <a:r>
              <a:rPr lang="en-IN" sz="1600" dirty="0">
                <a:solidFill>
                  <a:schemeClr val="bg1"/>
                </a:solidFill>
              </a:rPr>
              <a:t>- SIZE </a:t>
            </a:r>
          </a:p>
          <a:p>
            <a:r>
              <a:rPr lang="en-IN" sz="1600" dirty="0">
                <a:solidFill>
                  <a:schemeClr val="bg1"/>
                </a:solidFill>
              </a:rPr>
              <a:t>  X-9000mm, Y-3600mm, Z- 1250mm, </a:t>
            </a:r>
          </a:p>
          <a:p>
            <a:endParaRPr lang="en-IN" dirty="0">
              <a:solidFill>
                <a:schemeClr val="bg1"/>
              </a:solidFill>
            </a:endParaRPr>
          </a:p>
          <a:p>
            <a:r>
              <a:rPr lang="en-US" sz="1600" dirty="0">
                <a:solidFill>
                  <a:schemeClr val="bg1"/>
                </a:solidFill>
              </a:rPr>
              <a:t>- Spindle nose to table surface</a:t>
            </a:r>
            <a:r>
              <a:rPr lang="en-IN" sz="1600" dirty="0">
                <a:solidFill>
                  <a:schemeClr val="bg1"/>
                </a:solidFill>
              </a:rPr>
              <a:t> – 150mm to 1400mm</a:t>
            </a:r>
          </a:p>
          <a:p>
            <a:endParaRPr lang="en-IN" sz="1600" dirty="0">
              <a:solidFill>
                <a:schemeClr val="bg1"/>
              </a:solidFill>
            </a:endParaRPr>
          </a:p>
          <a:p>
            <a:r>
              <a:rPr lang="en-IN" sz="1600" dirty="0">
                <a:solidFill>
                  <a:schemeClr val="bg1"/>
                </a:solidFill>
              </a:rPr>
              <a:t>- CNC Control – </a:t>
            </a:r>
            <a:r>
              <a:rPr lang="en-US" sz="1600" dirty="0">
                <a:solidFill>
                  <a:schemeClr val="bg1"/>
                </a:solidFill>
              </a:rPr>
              <a:t>Siemens 840Ds</a:t>
            </a:r>
            <a:r>
              <a:rPr lang="en-US" dirty="0">
                <a:solidFill>
                  <a:schemeClr val="bg1"/>
                </a:solidFill>
              </a:rPr>
              <a:t>l</a:t>
            </a:r>
            <a:r>
              <a:rPr lang="en-IN" dirty="0">
                <a:solidFill>
                  <a:schemeClr val="bg1"/>
                </a:solidFill>
              </a:rPr>
              <a:t> </a:t>
            </a:r>
          </a:p>
          <a:p>
            <a:endParaRPr lang="en-IN" dirty="0">
              <a:solidFill>
                <a:schemeClr val="bg1"/>
              </a:solidFill>
            </a:endParaRPr>
          </a:p>
          <a:p>
            <a:r>
              <a:rPr lang="en-IN" dirty="0">
                <a:solidFill>
                  <a:schemeClr val="bg1"/>
                </a:solidFill>
              </a:rPr>
              <a:t>- Table Size – 2500mm x 8000mm</a:t>
            </a:r>
          </a:p>
          <a:p>
            <a:endParaRPr lang="en-IN" dirty="0">
              <a:solidFill>
                <a:schemeClr val="bg1"/>
              </a:solidFill>
            </a:endParaRPr>
          </a:p>
        </p:txBody>
      </p:sp>
      <p:pic>
        <p:nvPicPr>
          <p:cNvPr id="5" name="Picture 4">
            <a:extLst>
              <a:ext uri="{FF2B5EF4-FFF2-40B4-BE49-F238E27FC236}">
                <a16:creationId xmlns:a16="http://schemas.microsoft.com/office/drawing/2014/main" id="{BD7E5022-079A-893F-CB37-9D8EF723D9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04795" y="1122438"/>
            <a:ext cx="7137368" cy="5353026"/>
          </a:xfrm>
          <a:prstGeom prst="rect">
            <a:avLst/>
          </a:prstGeom>
        </p:spPr>
      </p:pic>
    </p:spTree>
    <p:extLst>
      <p:ext uri="{BB962C8B-B14F-4D97-AF65-F5344CB8AC3E}">
        <p14:creationId xmlns:p14="http://schemas.microsoft.com/office/powerpoint/2010/main" val="19078718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25519"/>
            <a:ext cx="12192000" cy="6632481"/>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4" name="Rectangle 23">
            <a:extLst>
              <a:ext uri="{FF2B5EF4-FFF2-40B4-BE49-F238E27FC236}">
                <a16:creationId xmlns:a16="http://schemas.microsoft.com/office/drawing/2014/main" id="{16C7E0D2-1AB8-6B4F-A0AF-D4DE9EF181B1}"/>
              </a:ext>
            </a:extLst>
          </p:cNvPr>
          <p:cNvSpPr/>
          <p:nvPr/>
        </p:nvSpPr>
        <p:spPr>
          <a:xfrm>
            <a:off x="7875686" y="1746149"/>
            <a:ext cx="4191257" cy="1477328"/>
          </a:xfrm>
          <a:prstGeom prst="rect">
            <a:avLst/>
          </a:prstGeom>
        </p:spPr>
        <p:txBody>
          <a:bodyPr wrap="square">
            <a:spAutoFit/>
          </a:bodyPr>
          <a:lstStyle/>
          <a:p>
            <a:r>
              <a:rPr lang="en-IN" dirty="0">
                <a:solidFill>
                  <a:schemeClr val="bg1"/>
                </a:solidFill>
              </a:rPr>
              <a:t>BFW make CNC Lathe</a:t>
            </a:r>
          </a:p>
          <a:p>
            <a:r>
              <a:rPr lang="en-IN" dirty="0">
                <a:solidFill>
                  <a:schemeClr val="bg1"/>
                </a:solidFill>
              </a:rPr>
              <a:t>Length Between Center 1000mm</a:t>
            </a:r>
          </a:p>
          <a:p>
            <a:r>
              <a:rPr lang="en-IN" dirty="0">
                <a:solidFill>
                  <a:schemeClr val="bg1"/>
                </a:solidFill>
              </a:rPr>
              <a:t>Dia - 550mm</a:t>
            </a:r>
          </a:p>
          <a:p>
            <a:r>
              <a:rPr lang="en-IN" dirty="0">
                <a:solidFill>
                  <a:schemeClr val="bg1"/>
                </a:solidFill>
              </a:rPr>
              <a:t>Chuck Dia - 400mm</a:t>
            </a:r>
          </a:p>
          <a:p>
            <a:r>
              <a:rPr lang="en-IN" dirty="0">
                <a:solidFill>
                  <a:schemeClr val="bg1"/>
                </a:solidFill>
              </a:rPr>
              <a:t>  </a:t>
            </a:r>
          </a:p>
        </p:txBody>
      </p:sp>
      <p:pic>
        <p:nvPicPr>
          <p:cNvPr id="16" name="Picture 15">
            <a:extLst>
              <a:ext uri="{FF2B5EF4-FFF2-40B4-BE49-F238E27FC236}">
                <a16:creationId xmlns:a16="http://schemas.microsoft.com/office/drawing/2014/main" id="{B0D246E2-5134-AD44-B618-FBA83C4276E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95983" y="1082497"/>
            <a:ext cx="7354646" cy="5559565"/>
          </a:xfrm>
          <a:prstGeom prst="rect">
            <a:avLst/>
          </a:prstGeom>
        </p:spPr>
      </p:pic>
    </p:spTree>
    <p:extLst>
      <p:ext uri="{BB962C8B-B14F-4D97-AF65-F5344CB8AC3E}">
        <p14:creationId xmlns:p14="http://schemas.microsoft.com/office/powerpoint/2010/main" val="42493941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422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6" name="Rectangle 15">
            <a:extLst>
              <a:ext uri="{FF2B5EF4-FFF2-40B4-BE49-F238E27FC236}">
                <a16:creationId xmlns:a16="http://schemas.microsoft.com/office/drawing/2014/main" id="{BB343F91-4A65-B649-8608-03BEA49DE309}"/>
              </a:ext>
            </a:extLst>
          </p:cNvPr>
          <p:cNvSpPr/>
          <p:nvPr/>
        </p:nvSpPr>
        <p:spPr>
          <a:xfrm>
            <a:off x="7442668" y="1098808"/>
            <a:ext cx="4665406" cy="2308324"/>
          </a:xfrm>
          <a:prstGeom prst="rect">
            <a:avLst/>
          </a:prstGeom>
        </p:spPr>
        <p:txBody>
          <a:bodyPr wrap="square">
            <a:spAutoFit/>
          </a:bodyPr>
          <a:lstStyle/>
          <a:p>
            <a:r>
              <a:rPr lang="en-IN" dirty="0">
                <a:solidFill>
                  <a:schemeClr val="bg1"/>
                </a:solidFill>
              </a:rPr>
              <a:t>HISION make VMC Model - GU6II</a:t>
            </a:r>
          </a:p>
          <a:p>
            <a:endParaRPr lang="en-IN" dirty="0">
              <a:solidFill>
                <a:schemeClr val="bg1"/>
              </a:solidFill>
            </a:endParaRPr>
          </a:p>
          <a:p>
            <a:r>
              <a:rPr lang="en-IN" dirty="0">
                <a:solidFill>
                  <a:schemeClr val="bg1"/>
                </a:solidFill>
              </a:rPr>
              <a:t>VMC 01</a:t>
            </a:r>
          </a:p>
          <a:p>
            <a:endParaRPr lang="en-IN" dirty="0">
              <a:solidFill>
                <a:schemeClr val="bg1"/>
              </a:solidFill>
            </a:endParaRPr>
          </a:p>
          <a:p>
            <a:r>
              <a:rPr lang="en-IN" dirty="0">
                <a:solidFill>
                  <a:schemeClr val="bg1"/>
                </a:solidFill>
              </a:rPr>
              <a:t>Size:	</a:t>
            </a:r>
          </a:p>
          <a:p>
            <a:r>
              <a:rPr lang="en-IN" dirty="0">
                <a:solidFill>
                  <a:schemeClr val="bg1"/>
                </a:solidFill>
              </a:rPr>
              <a:t>X-1500mm Y-850mm Z-700mm, </a:t>
            </a:r>
          </a:p>
          <a:p>
            <a:endParaRPr lang="en-IN" dirty="0">
              <a:solidFill>
                <a:schemeClr val="bg1"/>
              </a:solidFill>
            </a:endParaRPr>
          </a:p>
          <a:p>
            <a:r>
              <a:rPr lang="en-IN" dirty="0">
                <a:solidFill>
                  <a:schemeClr val="bg1"/>
                </a:solidFill>
              </a:rPr>
              <a:t>Table – 1500 mm X 850 mm With ATC and CTS</a:t>
            </a:r>
          </a:p>
        </p:txBody>
      </p:sp>
      <p:pic>
        <p:nvPicPr>
          <p:cNvPr id="4" name="Picture 3">
            <a:extLst>
              <a:ext uri="{FF2B5EF4-FFF2-40B4-BE49-F238E27FC236}">
                <a16:creationId xmlns:a16="http://schemas.microsoft.com/office/drawing/2014/main" id="{C2E01105-419E-BE40-93C4-F968A018EC41}"/>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26519" y="966775"/>
            <a:ext cx="7232224" cy="5424168"/>
          </a:xfrm>
          <a:prstGeom prst="rect">
            <a:avLst/>
          </a:prstGeom>
        </p:spPr>
      </p:pic>
    </p:spTree>
    <p:extLst>
      <p:ext uri="{BB962C8B-B14F-4D97-AF65-F5344CB8AC3E}">
        <p14:creationId xmlns:p14="http://schemas.microsoft.com/office/powerpoint/2010/main" val="3408911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726"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6" name="Rectangle 15">
            <a:extLst>
              <a:ext uri="{FF2B5EF4-FFF2-40B4-BE49-F238E27FC236}">
                <a16:creationId xmlns:a16="http://schemas.microsoft.com/office/drawing/2014/main" id="{BB343F91-4A65-B649-8608-03BEA49DE309}"/>
              </a:ext>
            </a:extLst>
          </p:cNvPr>
          <p:cNvSpPr/>
          <p:nvPr/>
        </p:nvSpPr>
        <p:spPr>
          <a:xfrm>
            <a:off x="7548366" y="1346930"/>
            <a:ext cx="4665406" cy="2308324"/>
          </a:xfrm>
          <a:prstGeom prst="rect">
            <a:avLst/>
          </a:prstGeom>
        </p:spPr>
        <p:txBody>
          <a:bodyPr wrap="square">
            <a:spAutoFit/>
          </a:bodyPr>
          <a:lstStyle/>
          <a:p>
            <a:r>
              <a:rPr lang="en-IN" dirty="0">
                <a:solidFill>
                  <a:schemeClr val="bg1"/>
                </a:solidFill>
              </a:rPr>
              <a:t>HISION make VMC Model – 1000II</a:t>
            </a:r>
          </a:p>
          <a:p>
            <a:endParaRPr lang="en-IN" dirty="0">
              <a:solidFill>
                <a:schemeClr val="bg1"/>
              </a:solidFill>
            </a:endParaRPr>
          </a:p>
          <a:p>
            <a:r>
              <a:rPr lang="en-IN" dirty="0">
                <a:solidFill>
                  <a:schemeClr val="bg1"/>
                </a:solidFill>
              </a:rPr>
              <a:t>VMC 02</a:t>
            </a:r>
          </a:p>
          <a:p>
            <a:endParaRPr lang="en-IN" dirty="0">
              <a:solidFill>
                <a:schemeClr val="bg1"/>
              </a:solidFill>
            </a:endParaRPr>
          </a:p>
          <a:p>
            <a:r>
              <a:rPr lang="en-IN" dirty="0">
                <a:solidFill>
                  <a:schemeClr val="bg1"/>
                </a:solidFill>
              </a:rPr>
              <a:t>Size:	</a:t>
            </a:r>
          </a:p>
          <a:p>
            <a:r>
              <a:rPr lang="en-IN" dirty="0">
                <a:solidFill>
                  <a:schemeClr val="bg1"/>
                </a:solidFill>
              </a:rPr>
              <a:t>X-990mm Y-600mm Z-600mm, </a:t>
            </a:r>
          </a:p>
          <a:p>
            <a:endParaRPr lang="en-IN" dirty="0">
              <a:solidFill>
                <a:schemeClr val="bg1"/>
              </a:solidFill>
            </a:endParaRPr>
          </a:p>
          <a:p>
            <a:r>
              <a:rPr lang="en-IN" dirty="0">
                <a:solidFill>
                  <a:schemeClr val="bg1"/>
                </a:solidFill>
              </a:rPr>
              <a:t>Table – 1100 mm X 600 mm With ATC and CTS</a:t>
            </a:r>
          </a:p>
        </p:txBody>
      </p:sp>
      <p:pic>
        <p:nvPicPr>
          <p:cNvPr id="7" name="Picture 6">
            <a:extLst>
              <a:ext uri="{FF2B5EF4-FFF2-40B4-BE49-F238E27FC236}">
                <a16:creationId xmlns:a16="http://schemas.microsoft.com/office/drawing/2014/main" id="{A7E0CF1C-8105-3049-AE47-28765E5395C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76453" y="1253034"/>
            <a:ext cx="7090709" cy="4840203"/>
          </a:xfrm>
          <a:prstGeom prst="rect">
            <a:avLst/>
          </a:prstGeom>
        </p:spPr>
      </p:pic>
    </p:spTree>
    <p:extLst>
      <p:ext uri="{BB962C8B-B14F-4D97-AF65-F5344CB8AC3E}">
        <p14:creationId xmlns:p14="http://schemas.microsoft.com/office/powerpoint/2010/main" val="12011622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726"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6" name="Rectangle 15">
            <a:extLst>
              <a:ext uri="{FF2B5EF4-FFF2-40B4-BE49-F238E27FC236}">
                <a16:creationId xmlns:a16="http://schemas.microsoft.com/office/drawing/2014/main" id="{BB343F91-4A65-B649-8608-03BEA49DE309}"/>
              </a:ext>
            </a:extLst>
          </p:cNvPr>
          <p:cNvSpPr/>
          <p:nvPr/>
        </p:nvSpPr>
        <p:spPr>
          <a:xfrm>
            <a:off x="7548366" y="1346930"/>
            <a:ext cx="4665406" cy="2308324"/>
          </a:xfrm>
          <a:prstGeom prst="rect">
            <a:avLst/>
          </a:prstGeom>
        </p:spPr>
        <p:txBody>
          <a:bodyPr wrap="square">
            <a:spAutoFit/>
          </a:bodyPr>
          <a:lstStyle/>
          <a:p>
            <a:r>
              <a:rPr lang="en-IN" dirty="0">
                <a:solidFill>
                  <a:schemeClr val="bg1"/>
                </a:solidFill>
              </a:rPr>
              <a:t>HISION make VMC Model – 1000II</a:t>
            </a:r>
          </a:p>
          <a:p>
            <a:endParaRPr lang="en-IN" dirty="0">
              <a:solidFill>
                <a:schemeClr val="bg1"/>
              </a:solidFill>
            </a:endParaRPr>
          </a:p>
          <a:p>
            <a:r>
              <a:rPr lang="en-IN" dirty="0">
                <a:solidFill>
                  <a:schemeClr val="bg1"/>
                </a:solidFill>
              </a:rPr>
              <a:t>VMC 03</a:t>
            </a:r>
          </a:p>
          <a:p>
            <a:endParaRPr lang="en-IN" dirty="0">
              <a:solidFill>
                <a:schemeClr val="bg1"/>
              </a:solidFill>
            </a:endParaRPr>
          </a:p>
          <a:p>
            <a:r>
              <a:rPr lang="en-IN" dirty="0">
                <a:solidFill>
                  <a:schemeClr val="bg1"/>
                </a:solidFill>
              </a:rPr>
              <a:t>Size:	</a:t>
            </a:r>
          </a:p>
          <a:p>
            <a:r>
              <a:rPr lang="en-IN" dirty="0">
                <a:solidFill>
                  <a:schemeClr val="bg1"/>
                </a:solidFill>
              </a:rPr>
              <a:t>X-990mm Y-600mm Z-600mm, </a:t>
            </a:r>
          </a:p>
          <a:p>
            <a:endParaRPr lang="en-IN" dirty="0">
              <a:solidFill>
                <a:schemeClr val="bg1"/>
              </a:solidFill>
            </a:endParaRPr>
          </a:p>
          <a:p>
            <a:r>
              <a:rPr lang="en-IN" dirty="0">
                <a:solidFill>
                  <a:schemeClr val="bg1"/>
                </a:solidFill>
              </a:rPr>
              <a:t>Table – 1100 mm X 600 mm With ATC and CTS</a:t>
            </a:r>
          </a:p>
        </p:txBody>
      </p:sp>
      <p:pic>
        <p:nvPicPr>
          <p:cNvPr id="9" name="Picture 8">
            <a:extLst>
              <a:ext uri="{FF2B5EF4-FFF2-40B4-BE49-F238E27FC236}">
                <a16:creationId xmlns:a16="http://schemas.microsoft.com/office/drawing/2014/main" id="{87E0A218-6757-534B-8C47-66FA1D6987B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8497" t="6418" r="12058" b="9505"/>
          <a:stretch/>
        </p:blipFill>
        <p:spPr>
          <a:xfrm>
            <a:off x="531082" y="1197235"/>
            <a:ext cx="6923818" cy="5495739"/>
          </a:xfrm>
          <a:prstGeom prst="rect">
            <a:avLst/>
          </a:prstGeom>
        </p:spPr>
      </p:pic>
    </p:spTree>
    <p:extLst>
      <p:ext uri="{BB962C8B-B14F-4D97-AF65-F5344CB8AC3E}">
        <p14:creationId xmlns:p14="http://schemas.microsoft.com/office/powerpoint/2010/main" val="25452236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726"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03BF3777-A587-E601-50BE-2AF2976EB2FC}"/>
              </a:ext>
            </a:extLst>
          </p:cNvPr>
          <p:cNvPicPr>
            <a:picLocks noChangeAspect="1"/>
          </p:cNvPicPr>
          <p:nvPr/>
        </p:nvPicPr>
        <p:blipFill rotWithShape="1">
          <a:blip r:embed="rId9">
            <a:extLst>
              <a:ext uri="{28A0092B-C50C-407E-A947-70E740481C1C}">
                <a14:useLocalDpi xmlns:a14="http://schemas.microsoft.com/office/drawing/2010/main" val="0"/>
              </a:ext>
            </a:extLst>
          </a:blip>
          <a:srcRect t="32000"/>
          <a:stretch/>
        </p:blipFill>
        <p:spPr>
          <a:xfrm>
            <a:off x="2187569" y="1049584"/>
            <a:ext cx="7810278" cy="3983242"/>
          </a:xfrm>
          <a:prstGeom prst="rect">
            <a:avLst/>
          </a:prstGeom>
        </p:spPr>
      </p:pic>
      <p:sp>
        <p:nvSpPr>
          <p:cNvPr id="5" name="TextBox 4">
            <a:extLst>
              <a:ext uri="{FF2B5EF4-FFF2-40B4-BE49-F238E27FC236}">
                <a16:creationId xmlns:a16="http://schemas.microsoft.com/office/drawing/2014/main" id="{D041A9E7-D7CE-A77F-BCC0-FC531B7A2365}"/>
              </a:ext>
            </a:extLst>
          </p:cNvPr>
          <p:cNvSpPr txBox="1"/>
          <p:nvPr/>
        </p:nvSpPr>
        <p:spPr>
          <a:xfrm>
            <a:off x="3641090" y="5086062"/>
            <a:ext cx="5774468" cy="369332"/>
          </a:xfrm>
          <a:prstGeom prst="rect">
            <a:avLst/>
          </a:prstGeom>
          <a:noFill/>
        </p:spPr>
        <p:txBody>
          <a:bodyPr wrap="square" rtlCol="0">
            <a:spAutoFit/>
          </a:bodyPr>
          <a:lstStyle/>
          <a:p>
            <a:r>
              <a:rPr lang="en-US" dirty="0">
                <a:solidFill>
                  <a:schemeClr val="bg1"/>
                </a:solidFill>
              </a:rPr>
              <a:t>- </a:t>
            </a:r>
            <a:r>
              <a:rPr lang="en-US" b="1" dirty="0">
                <a:solidFill>
                  <a:schemeClr val="bg1"/>
                </a:solidFill>
              </a:rPr>
              <a:t>20kW Laser cutting machine with bevel cutting head</a:t>
            </a:r>
            <a:endParaRPr lang="en-US" dirty="0">
              <a:solidFill>
                <a:schemeClr val="bg1"/>
              </a:solidFill>
            </a:endParaRPr>
          </a:p>
        </p:txBody>
      </p:sp>
      <p:sp>
        <p:nvSpPr>
          <p:cNvPr id="7" name="TextBox 6">
            <a:extLst>
              <a:ext uri="{FF2B5EF4-FFF2-40B4-BE49-F238E27FC236}">
                <a16:creationId xmlns:a16="http://schemas.microsoft.com/office/drawing/2014/main" id="{86043E65-893C-3109-F2FF-F228D97E6BEF}"/>
              </a:ext>
            </a:extLst>
          </p:cNvPr>
          <p:cNvSpPr txBox="1"/>
          <p:nvPr/>
        </p:nvSpPr>
        <p:spPr>
          <a:xfrm>
            <a:off x="4484148" y="5543352"/>
            <a:ext cx="6096000" cy="646331"/>
          </a:xfrm>
          <a:prstGeom prst="rect">
            <a:avLst/>
          </a:prstGeom>
          <a:noFill/>
        </p:spPr>
        <p:txBody>
          <a:bodyPr wrap="square">
            <a:spAutoFit/>
          </a:bodyPr>
          <a:lstStyle/>
          <a:p>
            <a:pPr marL="285750" indent="-285750">
              <a:buFontTx/>
              <a:buChar char="-"/>
            </a:pPr>
            <a:r>
              <a:rPr lang="en-US" dirty="0">
                <a:solidFill>
                  <a:schemeClr val="bg1"/>
                </a:solidFill>
              </a:rPr>
              <a:t>Cutting Ability: CS – </a:t>
            </a:r>
            <a:r>
              <a:rPr lang="en-US" dirty="0" err="1">
                <a:solidFill>
                  <a:schemeClr val="bg1"/>
                </a:solidFill>
              </a:rPr>
              <a:t>upto</a:t>
            </a:r>
            <a:r>
              <a:rPr lang="en-US" dirty="0">
                <a:solidFill>
                  <a:schemeClr val="bg1"/>
                </a:solidFill>
              </a:rPr>
              <a:t> 50mm</a:t>
            </a:r>
          </a:p>
          <a:p>
            <a:r>
              <a:rPr lang="en-US" dirty="0">
                <a:solidFill>
                  <a:schemeClr val="bg1"/>
                </a:solidFill>
              </a:rPr>
              <a:t>                                 SS – </a:t>
            </a:r>
            <a:r>
              <a:rPr lang="en-US" dirty="0" err="1">
                <a:solidFill>
                  <a:schemeClr val="bg1"/>
                </a:solidFill>
              </a:rPr>
              <a:t>upto</a:t>
            </a:r>
            <a:r>
              <a:rPr lang="en-US" dirty="0">
                <a:solidFill>
                  <a:schemeClr val="bg1"/>
                </a:solidFill>
              </a:rPr>
              <a:t> 40mm</a:t>
            </a:r>
            <a:endParaRPr lang="en-IN" dirty="0">
              <a:solidFill>
                <a:schemeClr val="bg1"/>
              </a:solidFill>
            </a:endParaRPr>
          </a:p>
        </p:txBody>
      </p:sp>
      <p:sp>
        <p:nvSpPr>
          <p:cNvPr id="17" name="TextBox 16">
            <a:extLst>
              <a:ext uri="{FF2B5EF4-FFF2-40B4-BE49-F238E27FC236}">
                <a16:creationId xmlns:a16="http://schemas.microsoft.com/office/drawing/2014/main" id="{5A16D209-B328-80CC-2118-BAF5943BF265}"/>
              </a:ext>
            </a:extLst>
          </p:cNvPr>
          <p:cNvSpPr txBox="1"/>
          <p:nvPr/>
        </p:nvSpPr>
        <p:spPr>
          <a:xfrm>
            <a:off x="4484148" y="6277641"/>
            <a:ext cx="7134224" cy="369332"/>
          </a:xfrm>
          <a:prstGeom prst="rect">
            <a:avLst/>
          </a:prstGeom>
          <a:noFill/>
        </p:spPr>
        <p:txBody>
          <a:bodyPr wrap="square">
            <a:spAutoFit/>
          </a:bodyPr>
          <a:lstStyle/>
          <a:p>
            <a:pPr marL="285750" indent="-285750">
              <a:buFontTx/>
              <a:buChar char="-"/>
            </a:pPr>
            <a:r>
              <a:rPr lang="en-US" dirty="0">
                <a:solidFill>
                  <a:schemeClr val="bg1"/>
                </a:solidFill>
              </a:rPr>
              <a:t>Processing Size: 3mtrs x 14mtrs</a:t>
            </a:r>
          </a:p>
        </p:txBody>
      </p:sp>
    </p:spTree>
    <p:extLst>
      <p:ext uri="{BB962C8B-B14F-4D97-AF65-F5344CB8AC3E}">
        <p14:creationId xmlns:p14="http://schemas.microsoft.com/office/powerpoint/2010/main" val="29846773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726"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9" name="Picture 8">
            <a:extLst>
              <a:ext uri="{FF2B5EF4-FFF2-40B4-BE49-F238E27FC236}">
                <a16:creationId xmlns:a16="http://schemas.microsoft.com/office/drawing/2014/main" id="{B8A0FD48-A844-CFE6-D2F6-B105B836B4B1}"/>
              </a:ext>
            </a:extLst>
          </p:cNvPr>
          <p:cNvPicPr>
            <a:picLocks noChangeAspect="1"/>
          </p:cNvPicPr>
          <p:nvPr/>
        </p:nvPicPr>
        <p:blipFill rotWithShape="1">
          <a:blip r:embed="rId9">
            <a:extLst>
              <a:ext uri="{28A0092B-C50C-407E-A947-70E740481C1C}">
                <a14:useLocalDpi xmlns:a14="http://schemas.microsoft.com/office/drawing/2010/main" val="0"/>
              </a:ext>
            </a:extLst>
          </a:blip>
          <a:srcRect l="9238" t="33778" r="1714"/>
          <a:stretch/>
        </p:blipFill>
        <p:spPr>
          <a:xfrm>
            <a:off x="2447374" y="1025924"/>
            <a:ext cx="7290668" cy="4066399"/>
          </a:xfrm>
          <a:prstGeom prst="rect">
            <a:avLst/>
          </a:prstGeom>
        </p:spPr>
      </p:pic>
      <p:sp>
        <p:nvSpPr>
          <p:cNvPr id="18" name="TextBox 17">
            <a:extLst>
              <a:ext uri="{FF2B5EF4-FFF2-40B4-BE49-F238E27FC236}">
                <a16:creationId xmlns:a16="http://schemas.microsoft.com/office/drawing/2014/main" id="{8248866B-886C-71B7-569E-C4FBF69CD76A}"/>
              </a:ext>
            </a:extLst>
          </p:cNvPr>
          <p:cNvSpPr txBox="1"/>
          <p:nvPr/>
        </p:nvSpPr>
        <p:spPr>
          <a:xfrm>
            <a:off x="4823705" y="5613287"/>
            <a:ext cx="3155406" cy="923330"/>
          </a:xfrm>
          <a:prstGeom prst="rect">
            <a:avLst/>
          </a:prstGeom>
          <a:noFill/>
        </p:spPr>
        <p:txBody>
          <a:bodyPr wrap="square">
            <a:spAutoFit/>
          </a:bodyPr>
          <a:lstStyle/>
          <a:p>
            <a:r>
              <a:rPr lang="en-US" dirty="0">
                <a:solidFill>
                  <a:schemeClr val="bg1"/>
                </a:solidFill>
              </a:rPr>
              <a:t>Processing Size: 3m X 12.5m </a:t>
            </a:r>
          </a:p>
          <a:p>
            <a:r>
              <a:rPr lang="en-US" dirty="0">
                <a:solidFill>
                  <a:schemeClr val="bg1"/>
                </a:solidFill>
              </a:rPr>
              <a:t>SS – 50mm </a:t>
            </a:r>
            <a:r>
              <a:rPr lang="en-US" dirty="0" err="1">
                <a:solidFill>
                  <a:schemeClr val="bg1"/>
                </a:solidFill>
              </a:rPr>
              <a:t>Thk</a:t>
            </a:r>
            <a:r>
              <a:rPr lang="en-US" dirty="0">
                <a:solidFill>
                  <a:schemeClr val="bg1"/>
                </a:solidFill>
              </a:rPr>
              <a:t>, </a:t>
            </a:r>
          </a:p>
          <a:p>
            <a:r>
              <a:rPr lang="en-US" dirty="0">
                <a:solidFill>
                  <a:schemeClr val="bg1"/>
                </a:solidFill>
              </a:rPr>
              <a:t>CS – 250mm </a:t>
            </a:r>
            <a:r>
              <a:rPr lang="en-US" dirty="0" err="1">
                <a:solidFill>
                  <a:schemeClr val="bg1"/>
                </a:solidFill>
              </a:rPr>
              <a:t>Thk</a:t>
            </a:r>
            <a:endParaRPr lang="en-IN" dirty="0"/>
          </a:p>
        </p:txBody>
      </p:sp>
      <p:sp>
        <p:nvSpPr>
          <p:cNvPr id="19" name="TextBox 18">
            <a:extLst>
              <a:ext uri="{FF2B5EF4-FFF2-40B4-BE49-F238E27FC236}">
                <a16:creationId xmlns:a16="http://schemas.microsoft.com/office/drawing/2014/main" id="{42CACE4B-E03E-4FBC-E88D-FFCA7242A368}"/>
              </a:ext>
            </a:extLst>
          </p:cNvPr>
          <p:cNvSpPr txBox="1"/>
          <p:nvPr/>
        </p:nvSpPr>
        <p:spPr>
          <a:xfrm>
            <a:off x="4206304" y="5190331"/>
            <a:ext cx="3772807" cy="523220"/>
          </a:xfrm>
          <a:prstGeom prst="rect">
            <a:avLst/>
          </a:prstGeom>
          <a:noFill/>
        </p:spPr>
        <p:txBody>
          <a:bodyPr wrap="square" rtlCol="0">
            <a:spAutoFit/>
          </a:bodyPr>
          <a:lstStyle/>
          <a:p>
            <a:r>
              <a:rPr lang="en-US" sz="2800" b="1" dirty="0">
                <a:solidFill>
                  <a:schemeClr val="bg1"/>
                </a:solidFill>
              </a:rPr>
              <a:t>Plasma Cutting Machine</a:t>
            </a:r>
            <a:endParaRPr lang="en-US" sz="2800" dirty="0">
              <a:solidFill>
                <a:schemeClr val="bg1"/>
              </a:solidFill>
            </a:endParaRPr>
          </a:p>
        </p:txBody>
      </p:sp>
    </p:spTree>
    <p:extLst>
      <p:ext uri="{BB962C8B-B14F-4D97-AF65-F5344CB8AC3E}">
        <p14:creationId xmlns:p14="http://schemas.microsoft.com/office/powerpoint/2010/main" val="28254825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726"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60F40186-0575-EDDE-868B-B3A50C6859D3}"/>
              </a:ext>
            </a:extLst>
          </p:cNvPr>
          <p:cNvPicPr>
            <a:picLocks noChangeAspect="1"/>
          </p:cNvPicPr>
          <p:nvPr/>
        </p:nvPicPr>
        <p:blipFill rotWithShape="1">
          <a:blip r:embed="rId9">
            <a:extLst>
              <a:ext uri="{28A0092B-C50C-407E-A947-70E740481C1C}">
                <a14:useLocalDpi xmlns:a14="http://schemas.microsoft.com/office/drawing/2010/main" val="0"/>
              </a:ext>
            </a:extLst>
          </a:blip>
          <a:srcRect l="7857" r="23857"/>
          <a:stretch/>
        </p:blipFill>
        <p:spPr>
          <a:xfrm>
            <a:off x="383177" y="1217024"/>
            <a:ext cx="7469727" cy="4922519"/>
          </a:xfrm>
          <a:prstGeom prst="rect">
            <a:avLst/>
          </a:prstGeom>
        </p:spPr>
      </p:pic>
      <p:sp>
        <p:nvSpPr>
          <p:cNvPr id="25" name="TextBox 24">
            <a:extLst>
              <a:ext uri="{FF2B5EF4-FFF2-40B4-BE49-F238E27FC236}">
                <a16:creationId xmlns:a16="http://schemas.microsoft.com/office/drawing/2014/main" id="{8BBD69A7-0B5A-8343-81F1-21F60774F373}"/>
              </a:ext>
            </a:extLst>
          </p:cNvPr>
          <p:cNvSpPr txBox="1"/>
          <p:nvPr/>
        </p:nvSpPr>
        <p:spPr>
          <a:xfrm>
            <a:off x="8005350" y="1112521"/>
            <a:ext cx="4288974" cy="3693319"/>
          </a:xfrm>
          <a:prstGeom prst="rect">
            <a:avLst/>
          </a:prstGeom>
          <a:noFill/>
        </p:spPr>
        <p:txBody>
          <a:bodyPr wrap="square" rtlCol="0">
            <a:spAutoFit/>
          </a:bodyPr>
          <a:lstStyle/>
          <a:p>
            <a:r>
              <a:rPr lang="en-US" dirty="0">
                <a:solidFill>
                  <a:schemeClr val="bg1"/>
                </a:solidFill>
              </a:rPr>
              <a:t>- CNC Tandem Press Brake:</a:t>
            </a:r>
          </a:p>
          <a:p>
            <a:endParaRPr lang="en-US" dirty="0">
              <a:solidFill>
                <a:schemeClr val="bg1"/>
              </a:solidFill>
            </a:endParaRPr>
          </a:p>
          <a:p>
            <a:pPr marL="285750" indent="-285750">
              <a:buFontTx/>
              <a:buChar char="-"/>
            </a:pPr>
            <a:r>
              <a:rPr lang="en-US" dirty="0">
                <a:solidFill>
                  <a:schemeClr val="bg1"/>
                </a:solidFill>
              </a:rPr>
              <a:t>Capacity: 1300T x 10200 mm</a:t>
            </a:r>
          </a:p>
          <a:p>
            <a:pPr marL="285750" indent="-285750">
              <a:buFontTx/>
              <a:buChar char="-"/>
            </a:pPr>
            <a:endParaRPr lang="en-US" dirty="0">
              <a:solidFill>
                <a:schemeClr val="bg1"/>
              </a:solidFill>
            </a:endParaRPr>
          </a:p>
          <a:p>
            <a:pPr marL="285750" indent="-285750">
              <a:buFontTx/>
              <a:buChar char="-"/>
            </a:pPr>
            <a:r>
              <a:rPr lang="en-US" dirty="0">
                <a:solidFill>
                  <a:schemeClr val="bg1"/>
                </a:solidFill>
              </a:rPr>
              <a:t>Tooling:</a:t>
            </a:r>
          </a:p>
          <a:p>
            <a:pPr marL="285750" indent="-285750">
              <a:buFontTx/>
              <a:buChar char="-"/>
            </a:pPr>
            <a:r>
              <a:rPr lang="en-US" dirty="0">
                <a:solidFill>
                  <a:schemeClr val="bg1"/>
                </a:solidFill>
              </a:rPr>
              <a:t>1) Semi Goose Neck </a:t>
            </a:r>
          </a:p>
          <a:p>
            <a:pPr marL="285750" indent="-285750">
              <a:buFontTx/>
              <a:buChar char="-"/>
            </a:pPr>
            <a:r>
              <a:rPr lang="en-US" dirty="0">
                <a:solidFill>
                  <a:schemeClr val="bg1"/>
                </a:solidFill>
              </a:rPr>
              <a:t>2) Multi V Die (10.2mtrsx200mmx200mm)</a:t>
            </a:r>
          </a:p>
          <a:p>
            <a:pPr marL="285750" indent="-285750">
              <a:buFontTx/>
              <a:buChar char="-"/>
            </a:pPr>
            <a:r>
              <a:rPr lang="en-US" dirty="0">
                <a:solidFill>
                  <a:schemeClr val="bg1"/>
                </a:solidFill>
              </a:rPr>
              <a:t>3) Extra Adjustable Die: 20mm – 240mm</a:t>
            </a:r>
          </a:p>
          <a:p>
            <a:pPr marL="285750" indent="-285750">
              <a:buFontTx/>
              <a:buChar char="-"/>
            </a:pPr>
            <a:r>
              <a:rPr lang="en-US" dirty="0">
                <a:solidFill>
                  <a:schemeClr val="bg1"/>
                </a:solidFill>
              </a:rPr>
              <a:t>4) Insert R3, R45 (10.2mtrx45mmx45mm) </a:t>
            </a:r>
          </a:p>
          <a:p>
            <a:pPr marL="285750" indent="-285750">
              <a:buFontTx/>
              <a:buChar char="-"/>
            </a:pPr>
            <a:endParaRPr lang="en-US" dirty="0">
              <a:solidFill>
                <a:schemeClr val="bg1"/>
              </a:solidFill>
            </a:endParaRPr>
          </a:p>
          <a:p>
            <a:pPr marL="285750" indent="-285750">
              <a:buFontTx/>
              <a:buChar char="-"/>
            </a:pPr>
            <a:endParaRPr lang="en-US" dirty="0">
              <a:solidFill>
                <a:schemeClr val="bg1"/>
              </a:solidFill>
            </a:endParaRPr>
          </a:p>
        </p:txBody>
      </p:sp>
    </p:spTree>
    <p:extLst>
      <p:ext uri="{BB962C8B-B14F-4D97-AF65-F5344CB8AC3E}">
        <p14:creationId xmlns:p14="http://schemas.microsoft.com/office/powerpoint/2010/main" val="16900160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726"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9A60F3B4-DAFB-2D08-CE4D-8BCC65CCD541}"/>
              </a:ext>
            </a:extLst>
          </p:cNvPr>
          <p:cNvPicPr>
            <a:picLocks noChangeAspect="1"/>
          </p:cNvPicPr>
          <p:nvPr/>
        </p:nvPicPr>
        <p:blipFill rotWithShape="1">
          <a:blip r:embed="rId9">
            <a:extLst>
              <a:ext uri="{28A0092B-C50C-407E-A947-70E740481C1C}">
                <a14:useLocalDpi xmlns:a14="http://schemas.microsoft.com/office/drawing/2010/main" val="0"/>
              </a:ext>
            </a:extLst>
          </a:blip>
          <a:srcRect t="2778" r="-521" b="1805"/>
          <a:stretch/>
        </p:blipFill>
        <p:spPr>
          <a:xfrm>
            <a:off x="531082" y="1145887"/>
            <a:ext cx="7544965" cy="5371389"/>
          </a:xfrm>
          <a:prstGeom prst="rect">
            <a:avLst/>
          </a:prstGeom>
        </p:spPr>
      </p:pic>
      <p:sp>
        <p:nvSpPr>
          <p:cNvPr id="4" name="TextBox 3">
            <a:extLst>
              <a:ext uri="{FF2B5EF4-FFF2-40B4-BE49-F238E27FC236}">
                <a16:creationId xmlns:a16="http://schemas.microsoft.com/office/drawing/2014/main" id="{8BBD69A7-0B5A-8343-81F1-21F60774F373}"/>
              </a:ext>
            </a:extLst>
          </p:cNvPr>
          <p:cNvSpPr txBox="1"/>
          <p:nvPr/>
        </p:nvSpPr>
        <p:spPr>
          <a:xfrm>
            <a:off x="8774793" y="1085320"/>
            <a:ext cx="2454910" cy="523220"/>
          </a:xfrm>
          <a:prstGeom prst="rect">
            <a:avLst/>
          </a:prstGeom>
          <a:noFill/>
        </p:spPr>
        <p:txBody>
          <a:bodyPr wrap="square" rtlCol="0">
            <a:spAutoFit/>
          </a:bodyPr>
          <a:lstStyle/>
          <a:p>
            <a:r>
              <a:rPr lang="en-US" sz="2800" b="1" dirty="0">
                <a:solidFill>
                  <a:schemeClr val="bg1"/>
                </a:solidFill>
              </a:rPr>
              <a:t>Blasting Booth</a:t>
            </a:r>
            <a:endParaRPr lang="en-US" sz="2800" dirty="0">
              <a:solidFill>
                <a:schemeClr val="bg1"/>
              </a:solidFill>
            </a:endParaRPr>
          </a:p>
        </p:txBody>
      </p:sp>
      <p:sp>
        <p:nvSpPr>
          <p:cNvPr id="3" name="TextBox 2">
            <a:extLst>
              <a:ext uri="{FF2B5EF4-FFF2-40B4-BE49-F238E27FC236}">
                <a16:creationId xmlns:a16="http://schemas.microsoft.com/office/drawing/2014/main" id="{1372552E-204E-0DF8-051B-D47002FD15D1}"/>
              </a:ext>
            </a:extLst>
          </p:cNvPr>
          <p:cNvSpPr txBox="1"/>
          <p:nvPr/>
        </p:nvSpPr>
        <p:spPr>
          <a:xfrm>
            <a:off x="8514080" y="1727085"/>
            <a:ext cx="2715623" cy="369332"/>
          </a:xfrm>
          <a:prstGeom prst="rect">
            <a:avLst/>
          </a:prstGeom>
          <a:noFill/>
        </p:spPr>
        <p:txBody>
          <a:bodyPr wrap="square" rtlCol="0">
            <a:spAutoFit/>
          </a:bodyPr>
          <a:lstStyle/>
          <a:p>
            <a:r>
              <a:rPr lang="en-IN" dirty="0">
                <a:solidFill>
                  <a:schemeClr val="bg1"/>
                </a:solidFill>
              </a:rPr>
              <a:t>Booth Size: 4m x 4m x 15m</a:t>
            </a:r>
          </a:p>
        </p:txBody>
      </p:sp>
      <p:sp>
        <p:nvSpPr>
          <p:cNvPr id="7" name="TextBox 6">
            <a:extLst>
              <a:ext uri="{FF2B5EF4-FFF2-40B4-BE49-F238E27FC236}">
                <a16:creationId xmlns:a16="http://schemas.microsoft.com/office/drawing/2014/main" id="{C8136E04-ED26-008A-632A-F884113EB34A}"/>
              </a:ext>
            </a:extLst>
          </p:cNvPr>
          <p:cNvSpPr txBox="1"/>
          <p:nvPr/>
        </p:nvSpPr>
        <p:spPr>
          <a:xfrm>
            <a:off x="8154710" y="2125992"/>
            <a:ext cx="3854410" cy="369332"/>
          </a:xfrm>
          <a:prstGeom prst="rect">
            <a:avLst/>
          </a:prstGeom>
          <a:noFill/>
        </p:spPr>
        <p:txBody>
          <a:bodyPr wrap="square" rtlCol="0">
            <a:spAutoFit/>
          </a:bodyPr>
          <a:lstStyle/>
          <a:p>
            <a:r>
              <a:rPr lang="en-IN" dirty="0">
                <a:solidFill>
                  <a:schemeClr val="bg1"/>
                </a:solidFill>
              </a:rPr>
              <a:t>Processing  Size: 3.5m x 3.5m x 13.5m</a:t>
            </a:r>
          </a:p>
        </p:txBody>
      </p:sp>
    </p:spTree>
    <p:extLst>
      <p:ext uri="{BB962C8B-B14F-4D97-AF65-F5344CB8AC3E}">
        <p14:creationId xmlns:p14="http://schemas.microsoft.com/office/powerpoint/2010/main" val="13773303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726" y="29576"/>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A3E67272-B1D4-5887-7773-5471ABE9A0FB}"/>
              </a:ext>
            </a:extLst>
          </p:cNvPr>
          <p:cNvSpPr txBox="1"/>
          <p:nvPr/>
        </p:nvSpPr>
        <p:spPr>
          <a:xfrm>
            <a:off x="8774793" y="1085320"/>
            <a:ext cx="2454910" cy="523220"/>
          </a:xfrm>
          <a:prstGeom prst="rect">
            <a:avLst/>
          </a:prstGeom>
          <a:noFill/>
        </p:spPr>
        <p:txBody>
          <a:bodyPr wrap="square" rtlCol="0">
            <a:spAutoFit/>
          </a:bodyPr>
          <a:lstStyle/>
          <a:p>
            <a:r>
              <a:rPr lang="en-US" sz="2800" b="1" dirty="0">
                <a:solidFill>
                  <a:schemeClr val="bg1"/>
                </a:solidFill>
              </a:rPr>
              <a:t>Painting Booth</a:t>
            </a:r>
            <a:endParaRPr lang="en-US" sz="2800" dirty="0">
              <a:solidFill>
                <a:schemeClr val="bg1"/>
              </a:solidFill>
            </a:endParaRPr>
          </a:p>
        </p:txBody>
      </p:sp>
      <p:pic>
        <p:nvPicPr>
          <p:cNvPr id="7" name="Picture 6">
            <a:extLst>
              <a:ext uri="{FF2B5EF4-FFF2-40B4-BE49-F238E27FC236}">
                <a16:creationId xmlns:a16="http://schemas.microsoft.com/office/drawing/2014/main" id="{4906976B-5377-CD99-9CFA-963EE7E594F7}"/>
              </a:ext>
            </a:extLst>
          </p:cNvPr>
          <p:cNvPicPr>
            <a:picLocks noChangeAspect="1"/>
          </p:cNvPicPr>
          <p:nvPr/>
        </p:nvPicPr>
        <p:blipFill rotWithShape="1">
          <a:blip r:embed="rId9">
            <a:extLst>
              <a:ext uri="{28A0092B-C50C-407E-A947-70E740481C1C}">
                <a14:useLocalDpi xmlns:a14="http://schemas.microsoft.com/office/drawing/2010/main" val="0"/>
              </a:ext>
            </a:extLst>
          </a:blip>
          <a:srcRect l="5215" t="13321" r="31643"/>
          <a:stretch/>
        </p:blipFill>
        <p:spPr>
          <a:xfrm>
            <a:off x="426721" y="1132494"/>
            <a:ext cx="7698377" cy="5255879"/>
          </a:xfrm>
          <a:prstGeom prst="rect">
            <a:avLst/>
          </a:prstGeom>
        </p:spPr>
      </p:pic>
      <p:sp>
        <p:nvSpPr>
          <p:cNvPr id="3" name="TextBox 2">
            <a:extLst>
              <a:ext uri="{FF2B5EF4-FFF2-40B4-BE49-F238E27FC236}">
                <a16:creationId xmlns:a16="http://schemas.microsoft.com/office/drawing/2014/main" id="{6814DD20-8ADC-9922-3B38-5BDDFD29CCFA}"/>
              </a:ext>
            </a:extLst>
          </p:cNvPr>
          <p:cNvSpPr txBox="1"/>
          <p:nvPr/>
        </p:nvSpPr>
        <p:spPr>
          <a:xfrm>
            <a:off x="8514080" y="1727085"/>
            <a:ext cx="2715623" cy="369332"/>
          </a:xfrm>
          <a:prstGeom prst="rect">
            <a:avLst/>
          </a:prstGeom>
          <a:noFill/>
        </p:spPr>
        <p:txBody>
          <a:bodyPr wrap="square" rtlCol="0">
            <a:spAutoFit/>
          </a:bodyPr>
          <a:lstStyle/>
          <a:p>
            <a:r>
              <a:rPr lang="en-IN" dirty="0">
                <a:solidFill>
                  <a:schemeClr val="bg1"/>
                </a:solidFill>
              </a:rPr>
              <a:t>Booth Size: 4m x 4m x 15m</a:t>
            </a:r>
          </a:p>
        </p:txBody>
      </p:sp>
      <p:sp>
        <p:nvSpPr>
          <p:cNvPr id="5" name="TextBox 4">
            <a:extLst>
              <a:ext uri="{FF2B5EF4-FFF2-40B4-BE49-F238E27FC236}">
                <a16:creationId xmlns:a16="http://schemas.microsoft.com/office/drawing/2014/main" id="{28E32569-75A2-3622-FF57-076810E3A27B}"/>
              </a:ext>
            </a:extLst>
          </p:cNvPr>
          <p:cNvSpPr txBox="1"/>
          <p:nvPr/>
        </p:nvSpPr>
        <p:spPr>
          <a:xfrm>
            <a:off x="8154710" y="2125992"/>
            <a:ext cx="3854410" cy="369332"/>
          </a:xfrm>
          <a:prstGeom prst="rect">
            <a:avLst/>
          </a:prstGeom>
          <a:noFill/>
        </p:spPr>
        <p:txBody>
          <a:bodyPr wrap="square" rtlCol="0">
            <a:spAutoFit/>
          </a:bodyPr>
          <a:lstStyle/>
          <a:p>
            <a:r>
              <a:rPr lang="en-IN" dirty="0">
                <a:solidFill>
                  <a:schemeClr val="bg1"/>
                </a:solidFill>
              </a:rPr>
              <a:t>Processing  Size: 3.5m x 3.5m x 13.5m</a:t>
            </a:r>
          </a:p>
        </p:txBody>
      </p:sp>
    </p:spTree>
    <p:extLst>
      <p:ext uri="{BB962C8B-B14F-4D97-AF65-F5344CB8AC3E}">
        <p14:creationId xmlns:p14="http://schemas.microsoft.com/office/powerpoint/2010/main" val="9002639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0" y="-36218"/>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cs typeface="Segoe UI Light" panose="020B0502040204020203" pitchFamily="34" charset="0"/>
              </a:rPr>
              <a:t>Emergency Evacuation Plan</a:t>
            </a:r>
            <a:endParaRPr lang="en-GB" sz="2800" dirty="0">
              <a:solidFill>
                <a:srgbClr val="D06A2B"/>
              </a:solidFill>
              <a:cs typeface="Segoe UI Light" panose="020B0502040204020203" pitchFamily="34" charset="0"/>
            </a:endParaRPr>
          </a:p>
        </p:txBody>
      </p:sp>
      <p:sp>
        <p:nvSpPr>
          <p:cNvPr id="18" name="Rectangle 17">
            <a:extLst>
              <a:ext uri="{FF2B5EF4-FFF2-40B4-BE49-F238E27FC236}">
                <a16:creationId xmlns:a16="http://schemas.microsoft.com/office/drawing/2014/main" id="{56C94C67-3413-5D47-A935-01E8F3F8BBE0}"/>
              </a:ext>
            </a:extLst>
          </p:cNvPr>
          <p:cNvSpPr/>
          <p:nvPr/>
        </p:nvSpPr>
        <p:spPr>
          <a:xfrm>
            <a:off x="8181982" y="6475537"/>
            <a:ext cx="889987" cy="369332"/>
          </a:xfrm>
          <a:prstGeom prst="rect">
            <a:avLst/>
          </a:prstGeom>
        </p:spPr>
        <p:txBody>
          <a:bodyPr wrap="none">
            <a:spAutoFit/>
          </a:bodyPr>
          <a:lstStyle/>
          <a:p>
            <a:r>
              <a:rPr lang="en-IN" dirty="0">
                <a:solidFill>
                  <a:schemeClr val="bg1"/>
                </a:solidFill>
                <a:latin typeface="Roboto"/>
              </a:rPr>
              <a:t>           </a:t>
            </a:r>
            <a:endParaRPr lang="en-US" dirty="0">
              <a:solidFill>
                <a:schemeClr val="bg1"/>
              </a:solidFill>
            </a:endParaRPr>
          </a:p>
        </p:txBody>
      </p:sp>
      <p:pic>
        <p:nvPicPr>
          <p:cNvPr id="5" name="Picture 4">
            <a:extLst>
              <a:ext uri="{FF2B5EF4-FFF2-40B4-BE49-F238E27FC236}">
                <a16:creationId xmlns:a16="http://schemas.microsoft.com/office/drawing/2014/main" id="{B6C45BEC-A386-3E28-9714-19102E3AEF7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55836" y="607318"/>
            <a:ext cx="7680325" cy="542779"/>
          </a:xfrm>
          <a:prstGeom prst="rect">
            <a:avLst/>
          </a:prstGeom>
        </p:spPr>
      </p:pic>
      <p:pic>
        <p:nvPicPr>
          <p:cNvPr id="3" name="Picture 2">
            <a:extLst>
              <a:ext uri="{FF2B5EF4-FFF2-40B4-BE49-F238E27FC236}">
                <a16:creationId xmlns:a16="http://schemas.microsoft.com/office/drawing/2014/main" id="{003A4806-B19F-A7EF-A0CE-BB8E610B2A98}"/>
              </a:ext>
            </a:extLst>
          </p:cNvPr>
          <p:cNvPicPr>
            <a:picLocks noChangeAspect="1"/>
          </p:cNvPicPr>
          <p:nvPr/>
        </p:nvPicPr>
        <p:blipFill>
          <a:blip r:embed="rId3"/>
          <a:stretch>
            <a:fillRect/>
          </a:stretch>
        </p:blipFill>
        <p:spPr>
          <a:xfrm rot="5400000">
            <a:off x="3265984" y="-1988731"/>
            <a:ext cx="5656555" cy="11881957"/>
          </a:xfrm>
          <a:prstGeom prst="rect">
            <a:avLst/>
          </a:prstGeom>
        </p:spPr>
      </p:pic>
      <p:sp>
        <p:nvSpPr>
          <p:cNvPr id="6" name="Speech Bubble: Oval 5">
            <a:extLst>
              <a:ext uri="{FF2B5EF4-FFF2-40B4-BE49-F238E27FC236}">
                <a16:creationId xmlns:a16="http://schemas.microsoft.com/office/drawing/2014/main" id="{01E9F218-7893-CAE9-8ADD-5B7CB5004D84}"/>
              </a:ext>
            </a:extLst>
          </p:cNvPr>
          <p:cNvSpPr/>
          <p:nvPr/>
        </p:nvSpPr>
        <p:spPr>
          <a:xfrm>
            <a:off x="496389" y="1384662"/>
            <a:ext cx="896983" cy="548640"/>
          </a:xfrm>
          <a:prstGeom prst="wedgeEllipseCallout">
            <a:avLst>
              <a:gd name="adj1" fmla="val -59816"/>
              <a:gd name="adj2" fmla="val 35516"/>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Exit Gate</a:t>
            </a:r>
          </a:p>
        </p:txBody>
      </p:sp>
      <p:sp>
        <p:nvSpPr>
          <p:cNvPr id="7" name="Speech Bubble: Oval 6">
            <a:extLst>
              <a:ext uri="{FF2B5EF4-FFF2-40B4-BE49-F238E27FC236}">
                <a16:creationId xmlns:a16="http://schemas.microsoft.com/office/drawing/2014/main" id="{20C25E36-B1B5-9486-CE56-3AAFC3483FB0}"/>
              </a:ext>
            </a:extLst>
          </p:cNvPr>
          <p:cNvSpPr/>
          <p:nvPr/>
        </p:nvSpPr>
        <p:spPr>
          <a:xfrm>
            <a:off x="448492" y="3808273"/>
            <a:ext cx="1541417" cy="548640"/>
          </a:xfrm>
          <a:prstGeom prst="wedgeEllipseCallout">
            <a:avLst>
              <a:gd name="adj1" fmla="val 54308"/>
              <a:gd name="adj2" fmla="val 64087"/>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dirty="0"/>
              <a:t>Assembly Point</a:t>
            </a:r>
          </a:p>
        </p:txBody>
      </p:sp>
      <p:sp>
        <p:nvSpPr>
          <p:cNvPr id="8" name="Speech Bubble: Oval 7">
            <a:extLst>
              <a:ext uri="{FF2B5EF4-FFF2-40B4-BE49-F238E27FC236}">
                <a16:creationId xmlns:a16="http://schemas.microsoft.com/office/drawing/2014/main" id="{2E75F1F4-A3F4-889B-C63D-2D47AA4FEB79}"/>
              </a:ext>
            </a:extLst>
          </p:cNvPr>
          <p:cNvSpPr/>
          <p:nvPr/>
        </p:nvSpPr>
        <p:spPr>
          <a:xfrm>
            <a:off x="383177" y="4924698"/>
            <a:ext cx="1541417" cy="548640"/>
          </a:xfrm>
          <a:prstGeom prst="wedgeEllipseCallout">
            <a:avLst>
              <a:gd name="adj1" fmla="val 104590"/>
              <a:gd name="adj2" fmla="val -59722"/>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IN" b="1" dirty="0"/>
              <a:t>We are here</a:t>
            </a:r>
          </a:p>
        </p:txBody>
      </p:sp>
    </p:spTree>
    <p:extLst>
      <p:ext uri="{BB962C8B-B14F-4D97-AF65-F5344CB8AC3E}">
        <p14:creationId xmlns:p14="http://schemas.microsoft.com/office/powerpoint/2010/main" val="176165983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38971"/>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E127219A-927C-6D47-A2C7-9E6B842A2115}"/>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6621712" y="1187057"/>
            <a:ext cx="4808287" cy="5421086"/>
          </a:xfrm>
          <a:prstGeom prst="rect">
            <a:avLst/>
          </a:prstGeom>
        </p:spPr>
      </p:pic>
      <p:sp>
        <p:nvSpPr>
          <p:cNvPr id="7" name="TextBox 6">
            <a:extLst>
              <a:ext uri="{FF2B5EF4-FFF2-40B4-BE49-F238E27FC236}">
                <a16:creationId xmlns:a16="http://schemas.microsoft.com/office/drawing/2014/main" id="{A7406C0D-3518-3D45-A8A7-22A5EA6F2222}"/>
              </a:ext>
            </a:extLst>
          </p:cNvPr>
          <p:cNvSpPr txBox="1"/>
          <p:nvPr/>
        </p:nvSpPr>
        <p:spPr>
          <a:xfrm>
            <a:off x="1328056" y="1665514"/>
            <a:ext cx="4686663" cy="1846659"/>
          </a:xfrm>
          <a:prstGeom prst="rect">
            <a:avLst/>
          </a:prstGeom>
          <a:noFill/>
        </p:spPr>
        <p:txBody>
          <a:bodyPr wrap="square" rtlCol="0">
            <a:spAutoFit/>
          </a:bodyPr>
          <a:lstStyle/>
          <a:p>
            <a:r>
              <a:rPr lang="en-US" sz="2400" b="1" dirty="0">
                <a:solidFill>
                  <a:schemeClr val="bg1"/>
                </a:solidFill>
              </a:rPr>
              <a:t>1) Motorized Welding Positioner:</a:t>
            </a:r>
          </a:p>
          <a:p>
            <a:r>
              <a:rPr lang="en-US" dirty="0">
                <a:solidFill>
                  <a:schemeClr val="bg1"/>
                </a:solidFill>
              </a:rPr>
              <a:t>     Dia – 2.5 mtrs</a:t>
            </a:r>
          </a:p>
          <a:p>
            <a:r>
              <a:rPr lang="en-US" dirty="0">
                <a:solidFill>
                  <a:schemeClr val="bg1"/>
                </a:solidFill>
              </a:rPr>
              <a:t>     Load – 3 Ton</a:t>
            </a:r>
          </a:p>
          <a:p>
            <a:r>
              <a:rPr lang="en-US" dirty="0">
                <a:solidFill>
                  <a:schemeClr val="bg1"/>
                </a:solidFill>
              </a:rPr>
              <a:t>  Rotation – 0 to 90 deg &amp; 360 deg </a:t>
            </a:r>
          </a:p>
          <a:p>
            <a:endParaRPr lang="en-US" dirty="0">
              <a:solidFill>
                <a:schemeClr val="bg1"/>
              </a:solidFill>
            </a:endParaRPr>
          </a:p>
          <a:p>
            <a:endParaRPr lang="en-US" dirty="0">
              <a:solidFill>
                <a:schemeClr val="bg1"/>
              </a:solidFill>
            </a:endParaRPr>
          </a:p>
        </p:txBody>
      </p:sp>
    </p:spTree>
    <p:extLst>
      <p:ext uri="{BB962C8B-B14F-4D97-AF65-F5344CB8AC3E}">
        <p14:creationId xmlns:p14="http://schemas.microsoft.com/office/powerpoint/2010/main" val="35908094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659"/>
            <a:ext cx="12192000" cy="6828424"/>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50BD8487-ADE2-64FD-DF0E-9744788576AA}"/>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6000"/>
                    </a14:imgEffect>
                  </a14:imgLayer>
                </a14:imgProps>
              </a:ext>
              <a:ext uri="{28A0092B-C50C-407E-A947-70E740481C1C}">
                <a14:useLocalDpi xmlns:a14="http://schemas.microsoft.com/office/drawing/2010/main" val="0"/>
              </a:ext>
            </a:extLst>
          </a:blip>
          <a:stretch>
            <a:fillRect/>
          </a:stretch>
        </p:blipFill>
        <p:spPr>
          <a:xfrm>
            <a:off x="2050451" y="1128336"/>
            <a:ext cx="8383451" cy="5588968"/>
          </a:xfrm>
          <a:prstGeom prst="rect">
            <a:avLst/>
          </a:prstGeom>
        </p:spPr>
      </p:pic>
    </p:spTree>
    <p:extLst>
      <p:ext uri="{BB962C8B-B14F-4D97-AF65-F5344CB8AC3E}">
        <p14:creationId xmlns:p14="http://schemas.microsoft.com/office/powerpoint/2010/main" val="42403430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4C0865-D884-8B2E-133D-BE0CED5BAFAD}"/>
            </a:ext>
          </a:extLst>
        </p:cNvPr>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45AB603B-F54A-49EC-1D58-C3996A733D80}"/>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659"/>
            <a:ext cx="12192000" cy="6828424"/>
          </a:xfrm>
          <a:prstGeom prst="rect">
            <a:avLst/>
          </a:prstGeom>
        </p:spPr>
      </p:pic>
      <p:grpSp>
        <p:nvGrpSpPr>
          <p:cNvPr id="2" name="Group 1">
            <a:extLst>
              <a:ext uri="{FF2B5EF4-FFF2-40B4-BE49-F238E27FC236}">
                <a16:creationId xmlns:a16="http://schemas.microsoft.com/office/drawing/2014/main" id="{0E5C0CE1-7E71-ED0D-FF55-081A5D9EEBCF}"/>
              </a:ext>
            </a:extLst>
          </p:cNvPr>
          <p:cNvGrpSpPr/>
          <p:nvPr/>
        </p:nvGrpSpPr>
        <p:grpSpPr>
          <a:xfrm>
            <a:off x="531082" y="469626"/>
            <a:ext cx="11129836" cy="497149"/>
            <a:chOff x="0" y="469626"/>
            <a:chExt cx="11129836" cy="497149"/>
          </a:xfrm>
        </p:grpSpPr>
        <p:sp>
          <p:nvSpPr>
            <p:cNvPr id="6" name="Rectangle 5">
              <a:hlinkClick r:id="rId4" action="ppaction://hlinksldjump"/>
              <a:extLst>
                <a:ext uri="{FF2B5EF4-FFF2-40B4-BE49-F238E27FC236}">
                  <a16:creationId xmlns:a16="http://schemas.microsoft.com/office/drawing/2014/main" id="{8487DAE1-E726-EF4C-995F-ADA287F45434}"/>
                </a:ext>
              </a:extLst>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a:extLst>
                <a:ext uri="{FF2B5EF4-FFF2-40B4-BE49-F238E27FC236}">
                  <a16:creationId xmlns:a16="http://schemas.microsoft.com/office/drawing/2014/main" id="{1B557899-B253-0F31-AB9D-48F51FC96A46}"/>
                </a:ext>
              </a:extLst>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a:extLst>
                <a:ext uri="{FF2B5EF4-FFF2-40B4-BE49-F238E27FC236}">
                  <a16:creationId xmlns:a16="http://schemas.microsoft.com/office/drawing/2014/main" id="{A542457E-7D75-1C92-40F2-5BFDBCF6C8C7}"/>
                </a:ext>
              </a:extLst>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a:extLst>
                <a:ext uri="{FF2B5EF4-FFF2-40B4-BE49-F238E27FC236}">
                  <a16:creationId xmlns:a16="http://schemas.microsoft.com/office/drawing/2014/main" id="{5FDF0EB6-37E6-736F-D654-31BB8EC37A1E}"/>
                </a:ext>
              </a:extLst>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a:extLst>
                <a:ext uri="{FF2B5EF4-FFF2-40B4-BE49-F238E27FC236}">
                  <a16:creationId xmlns:a16="http://schemas.microsoft.com/office/drawing/2014/main" id="{6D20A8A9-2AC6-BE5A-527C-61139F7063BB}"/>
                </a:ext>
              </a:extLst>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a:extLst>
              <a:ext uri="{FF2B5EF4-FFF2-40B4-BE49-F238E27FC236}">
                <a16:creationId xmlns:a16="http://schemas.microsoft.com/office/drawing/2014/main" id="{573FAB91-6D32-D899-0004-9FBFD359213C}"/>
              </a:ext>
            </a:extLst>
          </p:cNvPr>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79BEB49C-1F5C-EE22-45F3-EC2E873C64B1}"/>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5D41A99A-796A-E976-830D-F6551834980D}"/>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B3C75791-CDE9-FB48-7C48-9942EE0F7049}"/>
              </a:ext>
            </a:extLst>
          </p:cNvPr>
          <p:cNvPicPr>
            <a:picLocks noChangeAspect="1"/>
          </p:cNvPicPr>
          <p:nvPr/>
        </p:nvPicPr>
        <p:blipFill>
          <a:blip r:embed="rId9" cstate="print">
            <a:extLst>
              <a:ext uri="{28A0092B-C50C-407E-A947-70E740481C1C}">
                <a14:useLocalDpi xmlns:a14="http://schemas.microsoft.com/office/drawing/2010/main" val="0"/>
              </a:ext>
            </a:extLst>
          </a:blip>
          <a:srcRect r="13411"/>
          <a:stretch/>
        </p:blipFill>
        <p:spPr>
          <a:xfrm rot="16200000">
            <a:off x="360472" y="1773153"/>
            <a:ext cx="5534296" cy="4260969"/>
          </a:xfrm>
          <a:prstGeom prst="rect">
            <a:avLst/>
          </a:prstGeom>
        </p:spPr>
      </p:pic>
      <p:pic>
        <p:nvPicPr>
          <p:cNvPr id="9" name="Picture 8">
            <a:extLst>
              <a:ext uri="{FF2B5EF4-FFF2-40B4-BE49-F238E27FC236}">
                <a16:creationId xmlns:a16="http://schemas.microsoft.com/office/drawing/2014/main" id="{7C47CEC5-4A72-2A67-A90E-9642E8BA709D}"/>
              </a:ext>
            </a:extLst>
          </p:cNvPr>
          <p:cNvPicPr>
            <a:picLocks noChangeAspect="1"/>
          </p:cNvPicPr>
          <p:nvPr/>
        </p:nvPicPr>
        <p:blipFill>
          <a:blip r:embed="rId10" cstate="print">
            <a:extLst>
              <a:ext uri="{BEBA8EAE-BF5A-486C-A8C5-ECC9F3942E4B}">
                <a14:imgProps xmlns:a14="http://schemas.microsoft.com/office/drawing/2010/main">
                  <a14:imgLayer r:embed="rId11">
                    <a14:imgEffect>
                      <a14:colorTemperature colorTemp="6543"/>
                    </a14:imgEffect>
                    <a14:imgEffect>
                      <a14:brightnessContrast bright="19000"/>
                    </a14:imgEffect>
                  </a14:imgLayer>
                </a14:imgProps>
              </a:ext>
              <a:ext uri="{28A0092B-C50C-407E-A947-70E740481C1C}">
                <a14:useLocalDpi xmlns:a14="http://schemas.microsoft.com/office/drawing/2010/main" val="0"/>
              </a:ext>
            </a:extLst>
          </a:blip>
          <a:srcRect r="21841"/>
          <a:stretch/>
        </p:blipFill>
        <p:spPr>
          <a:xfrm rot="16200000">
            <a:off x="6376098" y="1525319"/>
            <a:ext cx="5534295" cy="4571999"/>
          </a:xfrm>
          <a:prstGeom prst="rect">
            <a:avLst/>
          </a:prstGeom>
        </p:spPr>
      </p:pic>
    </p:spTree>
    <p:extLst>
      <p:ext uri="{BB962C8B-B14F-4D97-AF65-F5344CB8AC3E}">
        <p14:creationId xmlns:p14="http://schemas.microsoft.com/office/powerpoint/2010/main" val="16643085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73E14C-8E9A-9A03-C1CD-23F38E5AA0FD}"/>
            </a:ext>
          </a:extLst>
        </p:cNvPr>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BDE44237-32AF-1FCF-6034-DB81EB8E8662}"/>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659"/>
            <a:ext cx="12192000" cy="6828424"/>
          </a:xfrm>
          <a:prstGeom prst="rect">
            <a:avLst/>
          </a:prstGeom>
        </p:spPr>
      </p:pic>
      <p:grpSp>
        <p:nvGrpSpPr>
          <p:cNvPr id="2" name="Group 1">
            <a:extLst>
              <a:ext uri="{FF2B5EF4-FFF2-40B4-BE49-F238E27FC236}">
                <a16:creationId xmlns:a16="http://schemas.microsoft.com/office/drawing/2014/main" id="{7D6C3EA6-219B-0862-4615-85BA064943BD}"/>
              </a:ext>
            </a:extLst>
          </p:cNvPr>
          <p:cNvGrpSpPr/>
          <p:nvPr/>
        </p:nvGrpSpPr>
        <p:grpSpPr>
          <a:xfrm>
            <a:off x="531082" y="469626"/>
            <a:ext cx="11129836" cy="497149"/>
            <a:chOff x="0" y="469626"/>
            <a:chExt cx="11129836" cy="497149"/>
          </a:xfrm>
        </p:grpSpPr>
        <p:sp>
          <p:nvSpPr>
            <p:cNvPr id="6" name="Rectangle 5">
              <a:hlinkClick r:id="rId4" action="ppaction://hlinksldjump"/>
              <a:extLst>
                <a:ext uri="{FF2B5EF4-FFF2-40B4-BE49-F238E27FC236}">
                  <a16:creationId xmlns:a16="http://schemas.microsoft.com/office/drawing/2014/main" id="{811D247F-8338-8687-EEAD-95B80EC4772A}"/>
                </a:ext>
              </a:extLst>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a:extLst>
                <a:ext uri="{FF2B5EF4-FFF2-40B4-BE49-F238E27FC236}">
                  <a16:creationId xmlns:a16="http://schemas.microsoft.com/office/drawing/2014/main" id="{EBA90497-FEE4-C9C0-4AE1-16CBE9C581BB}"/>
                </a:ext>
              </a:extLst>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a:extLst>
                <a:ext uri="{FF2B5EF4-FFF2-40B4-BE49-F238E27FC236}">
                  <a16:creationId xmlns:a16="http://schemas.microsoft.com/office/drawing/2014/main" id="{4FF8FA22-F659-8101-4C6E-17E696CA40A1}"/>
                </a:ext>
              </a:extLst>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a:extLst>
                <a:ext uri="{FF2B5EF4-FFF2-40B4-BE49-F238E27FC236}">
                  <a16:creationId xmlns:a16="http://schemas.microsoft.com/office/drawing/2014/main" id="{83D19E17-F63A-6711-A22E-D620C24D8BA7}"/>
                </a:ext>
              </a:extLst>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a:extLst>
                <a:ext uri="{FF2B5EF4-FFF2-40B4-BE49-F238E27FC236}">
                  <a16:creationId xmlns:a16="http://schemas.microsoft.com/office/drawing/2014/main" id="{3D8DD487-1F5F-3A66-5A70-3EA7F6C41115}"/>
                </a:ext>
              </a:extLst>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a:extLst>
              <a:ext uri="{FF2B5EF4-FFF2-40B4-BE49-F238E27FC236}">
                <a16:creationId xmlns:a16="http://schemas.microsoft.com/office/drawing/2014/main" id="{341C604D-147F-76CF-818A-9607DBC0FE1F}"/>
              </a:ext>
            </a:extLst>
          </p:cNvPr>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5DF9542F-73B9-A90D-99D0-61DEEBB18467}"/>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6DA4F7A7-041C-4E9E-8FC2-58FFADAB20EB}"/>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F6BC2C06-7B79-9D5A-C17C-7B4EC73DC2E5}"/>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1000"/>
                    </a14:imgEffect>
                  </a14:imgLayer>
                </a14:imgProps>
              </a:ext>
              <a:ext uri="{28A0092B-C50C-407E-A947-70E740481C1C}">
                <a14:useLocalDpi xmlns:a14="http://schemas.microsoft.com/office/drawing/2010/main" val="0"/>
              </a:ext>
            </a:extLst>
          </a:blip>
          <a:stretch>
            <a:fillRect/>
          </a:stretch>
        </p:blipFill>
        <p:spPr>
          <a:xfrm>
            <a:off x="1884441" y="1112913"/>
            <a:ext cx="8416533" cy="5611022"/>
          </a:xfrm>
          <a:prstGeom prst="rect">
            <a:avLst/>
          </a:prstGeom>
        </p:spPr>
      </p:pic>
    </p:spTree>
    <p:extLst>
      <p:ext uri="{BB962C8B-B14F-4D97-AF65-F5344CB8AC3E}">
        <p14:creationId xmlns:p14="http://schemas.microsoft.com/office/powerpoint/2010/main" val="15209385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F2CB74-F9A8-7BF1-EB04-278A61946B7D}"/>
            </a:ext>
          </a:extLst>
        </p:cNvPr>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A9A326FE-729C-82EB-DDCD-FBC21EA9914A}"/>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659"/>
            <a:ext cx="12192000" cy="6828424"/>
          </a:xfrm>
          <a:prstGeom prst="rect">
            <a:avLst/>
          </a:prstGeom>
        </p:spPr>
      </p:pic>
      <p:grpSp>
        <p:nvGrpSpPr>
          <p:cNvPr id="2" name="Group 1">
            <a:extLst>
              <a:ext uri="{FF2B5EF4-FFF2-40B4-BE49-F238E27FC236}">
                <a16:creationId xmlns:a16="http://schemas.microsoft.com/office/drawing/2014/main" id="{9EB8A8E9-4D3E-5705-D6A9-656A342071C0}"/>
              </a:ext>
            </a:extLst>
          </p:cNvPr>
          <p:cNvGrpSpPr/>
          <p:nvPr/>
        </p:nvGrpSpPr>
        <p:grpSpPr>
          <a:xfrm>
            <a:off x="531082" y="469626"/>
            <a:ext cx="11129836" cy="497149"/>
            <a:chOff x="0" y="469626"/>
            <a:chExt cx="11129836" cy="497149"/>
          </a:xfrm>
        </p:grpSpPr>
        <p:sp>
          <p:nvSpPr>
            <p:cNvPr id="6" name="Rectangle 5">
              <a:hlinkClick r:id="rId4" action="ppaction://hlinksldjump"/>
              <a:extLst>
                <a:ext uri="{FF2B5EF4-FFF2-40B4-BE49-F238E27FC236}">
                  <a16:creationId xmlns:a16="http://schemas.microsoft.com/office/drawing/2014/main" id="{5AF543ED-1F64-7653-B445-E55BC532EC80}"/>
                </a:ext>
              </a:extLst>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a:extLst>
                <a:ext uri="{FF2B5EF4-FFF2-40B4-BE49-F238E27FC236}">
                  <a16:creationId xmlns:a16="http://schemas.microsoft.com/office/drawing/2014/main" id="{A190B085-8D09-5F8C-9294-79D040128563}"/>
                </a:ext>
              </a:extLst>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a:extLst>
                <a:ext uri="{FF2B5EF4-FFF2-40B4-BE49-F238E27FC236}">
                  <a16:creationId xmlns:a16="http://schemas.microsoft.com/office/drawing/2014/main" id="{862F1616-7656-1E58-B69A-DA0F4A0C97DF}"/>
                </a:ext>
              </a:extLst>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a:extLst>
                <a:ext uri="{FF2B5EF4-FFF2-40B4-BE49-F238E27FC236}">
                  <a16:creationId xmlns:a16="http://schemas.microsoft.com/office/drawing/2014/main" id="{306297DA-3DB4-848E-27E2-CD9C9FC8DC5F}"/>
                </a:ext>
              </a:extLst>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a:extLst>
                <a:ext uri="{FF2B5EF4-FFF2-40B4-BE49-F238E27FC236}">
                  <a16:creationId xmlns:a16="http://schemas.microsoft.com/office/drawing/2014/main" id="{C77FB849-53A0-79A5-5DEA-586567AF4A63}"/>
                </a:ext>
              </a:extLst>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a:extLst>
              <a:ext uri="{FF2B5EF4-FFF2-40B4-BE49-F238E27FC236}">
                <a16:creationId xmlns:a16="http://schemas.microsoft.com/office/drawing/2014/main" id="{CB29D42F-9848-4D99-049B-F875E2534D9F}"/>
              </a:ext>
            </a:extLst>
          </p:cNvPr>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2A8EA79-D3BB-8B6B-D60C-E8CC6CCE34EC}"/>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BBACA8F4-BF4F-1579-2CD8-C00F41917FE8}"/>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15A66C0A-3AFB-1E04-78BF-15ED88405ADC}"/>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9000"/>
                    </a14:imgEffect>
                  </a14:imgLayer>
                </a14:imgProps>
              </a:ext>
              <a:ext uri="{28A0092B-C50C-407E-A947-70E740481C1C}">
                <a14:useLocalDpi xmlns:a14="http://schemas.microsoft.com/office/drawing/2010/main" val="0"/>
              </a:ext>
            </a:extLst>
          </a:blip>
          <a:stretch>
            <a:fillRect/>
          </a:stretch>
        </p:blipFill>
        <p:spPr>
          <a:xfrm>
            <a:off x="1866148" y="1071143"/>
            <a:ext cx="8453120" cy="5635414"/>
          </a:xfrm>
          <a:prstGeom prst="rect">
            <a:avLst/>
          </a:prstGeom>
        </p:spPr>
      </p:pic>
    </p:spTree>
    <p:extLst>
      <p:ext uri="{BB962C8B-B14F-4D97-AF65-F5344CB8AC3E}">
        <p14:creationId xmlns:p14="http://schemas.microsoft.com/office/powerpoint/2010/main" val="211564607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A0D8AF-FDD5-34F2-50F4-5F57E80B0D33}"/>
            </a:ext>
          </a:extLst>
        </p:cNvPr>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9E2F095C-317E-1DF3-6C1C-0FB01494DD00}"/>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659"/>
            <a:ext cx="12192000" cy="6828424"/>
          </a:xfrm>
          <a:prstGeom prst="rect">
            <a:avLst/>
          </a:prstGeom>
        </p:spPr>
      </p:pic>
      <p:grpSp>
        <p:nvGrpSpPr>
          <p:cNvPr id="2" name="Group 1">
            <a:extLst>
              <a:ext uri="{FF2B5EF4-FFF2-40B4-BE49-F238E27FC236}">
                <a16:creationId xmlns:a16="http://schemas.microsoft.com/office/drawing/2014/main" id="{43E10719-5188-FBA6-B397-D4D1F2D1D6F4}"/>
              </a:ext>
            </a:extLst>
          </p:cNvPr>
          <p:cNvGrpSpPr/>
          <p:nvPr/>
        </p:nvGrpSpPr>
        <p:grpSpPr>
          <a:xfrm>
            <a:off x="531082" y="469626"/>
            <a:ext cx="11129836" cy="497149"/>
            <a:chOff x="0" y="469626"/>
            <a:chExt cx="11129836" cy="497149"/>
          </a:xfrm>
        </p:grpSpPr>
        <p:sp>
          <p:nvSpPr>
            <p:cNvPr id="6" name="Rectangle 5">
              <a:hlinkClick r:id="rId4" action="ppaction://hlinksldjump"/>
              <a:extLst>
                <a:ext uri="{FF2B5EF4-FFF2-40B4-BE49-F238E27FC236}">
                  <a16:creationId xmlns:a16="http://schemas.microsoft.com/office/drawing/2014/main" id="{FFFB0951-28DC-E75C-CD91-E54CAB4998B7}"/>
                </a:ext>
              </a:extLst>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a:extLst>
                <a:ext uri="{FF2B5EF4-FFF2-40B4-BE49-F238E27FC236}">
                  <a16:creationId xmlns:a16="http://schemas.microsoft.com/office/drawing/2014/main" id="{1F8A08C5-0B12-FE3C-9E42-966FCF5B204E}"/>
                </a:ext>
              </a:extLst>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a:extLst>
                <a:ext uri="{FF2B5EF4-FFF2-40B4-BE49-F238E27FC236}">
                  <a16:creationId xmlns:a16="http://schemas.microsoft.com/office/drawing/2014/main" id="{78CABB99-2AD2-779A-2725-DD817E84BABE}"/>
                </a:ext>
              </a:extLst>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a:extLst>
                <a:ext uri="{FF2B5EF4-FFF2-40B4-BE49-F238E27FC236}">
                  <a16:creationId xmlns:a16="http://schemas.microsoft.com/office/drawing/2014/main" id="{BE1C9502-1361-ED24-35AA-9D6B73FE6FFB}"/>
                </a:ext>
              </a:extLst>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a:extLst>
                <a:ext uri="{FF2B5EF4-FFF2-40B4-BE49-F238E27FC236}">
                  <a16:creationId xmlns:a16="http://schemas.microsoft.com/office/drawing/2014/main" id="{EDF265CA-1545-EC71-F267-C710FEB521B3}"/>
                </a:ext>
              </a:extLst>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a:extLst>
              <a:ext uri="{FF2B5EF4-FFF2-40B4-BE49-F238E27FC236}">
                <a16:creationId xmlns:a16="http://schemas.microsoft.com/office/drawing/2014/main" id="{2E62E55B-8C2F-4D0E-FC44-6907548821C0}"/>
              </a:ext>
            </a:extLst>
          </p:cNvPr>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789CC73F-05B3-071C-5885-80BC8556C33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4509E0D5-5011-B114-3E3E-23054021DA8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0D18A211-DDD9-0262-53A8-89777FC1045A}"/>
              </a:ext>
            </a:extLst>
          </p:cNvPr>
          <p:cNvPicPr>
            <a:picLocks noChangeAspect="1"/>
          </p:cNvPicPr>
          <p:nvPr/>
        </p:nvPicPr>
        <p:blipFill>
          <a:blip r:embed="rId9" cstate="print">
            <a:extLst>
              <a:ext uri="{BEBA8EAE-BF5A-486C-A8C5-ECC9F3942E4B}">
                <a14:imgProps xmlns:a14="http://schemas.microsoft.com/office/drawing/2010/main">
                  <a14:imgLayer r:embed="rId10">
                    <a14:imgEffect>
                      <a14:brightnessContrast bright="27000"/>
                    </a14:imgEffect>
                  </a14:imgLayer>
                </a14:imgProps>
              </a:ext>
              <a:ext uri="{28A0092B-C50C-407E-A947-70E740481C1C}">
                <a14:useLocalDpi xmlns:a14="http://schemas.microsoft.com/office/drawing/2010/main" val="0"/>
              </a:ext>
            </a:extLst>
          </a:blip>
          <a:srcRect r="15641"/>
          <a:stretch/>
        </p:blipFill>
        <p:spPr>
          <a:xfrm rot="16200000">
            <a:off x="3290898" y="1388902"/>
            <a:ext cx="5603620" cy="4999895"/>
          </a:xfrm>
          <a:prstGeom prst="rect">
            <a:avLst/>
          </a:prstGeom>
        </p:spPr>
      </p:pic>
    </p:spTree>
    <p:extLst>
      <p:ext uri="{BB962C8B-B14F-4D97-AF65-F5344CB8AC3E}">
        <p14:creationId xmlns:p14="http://schemas.microsoft.com/office/powerpoint/2010/main" val="42209025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6">
            <a:lumMod val="60000"/>
            <a:lumOff val="40000"/>
          </a:schemeClr>
        </a:solidFill>
        <a:effectLst/>
      </p:bgPr>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3"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4"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5"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6"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7"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9" name="Picture 8">
            <a:extLst>
              <a:ext uri="{FF2B5EF4-FFF2-40B4-BE49-F238E27FC236}">
                <a16:creationId xmlns:a16="http://schemas.microsoft.com/office/drawing/2014/main" id="{91604D3E-6C61-7D4B-802F-E18C4FEFA6DC}"/>
              </a:ext>
            </a:extLst>
          </p:cNvPr>
          <p:cNvPicPr>
            <a:picLocks noChangeAspect="1"/>
          </p:cNvPicPr>
          <p:nvPr/>
        </p:nvPicPr>
        <p:blipFill>
          <a:blip r:embed="rId8">
            <a:extLst>
              <a:ext uri="{28A0092B-C50C-407E-A947-70E740481C1C}">
                <a14:useLocalDpi xmlns:a14="http://schemas.microsoft.com/office/drawing/2010/main"/>
              </a:ext>
            </a:extLst>
          </a:blip>
          <a:stretch>
            <a:fillRect/>
          </a:stretch>
        </p:blipFill>
        <p:spPr>
          <a:xfrm>
            <a:off x="0" y="1394054"/>
            <a:ext cx="12187100" cy="5463946"/>
          </a:xfrm>
          <a:prstGeom prst="rect">
            <a:avLst/>
          </a:prstGeom>
        </p:spPr>
      </p:pic>
      <p:sp>
        <p:nvSpPr>
          <p:cNvPr id="17" name="TextBox 16">
            <a:extLst>
              <a:ext uri="{FF2B5EF4-FFF2-40B4-BE49-F238E27FC236}">
                <a16:creationId xmlns:a16="http://schemas.microsoft.com/office/drawing/2014/main" id="{FA9C9764-1123-0940-AAC4-B51339A74D75}"/>
              </a:ext>
            </a:extLst>
          </p:cNvPr>
          <p:cNvSpPr txBox="1"/>
          <p:nvPr/>
        </p:nvSpPr>
        <p:spPr>
          <a:xfrm>
            <a:off x="7585456" y="1821779"/>
            <a:ext cx="1511808" cy="369332"/>
          </a:xfrm>
          <a:prstGeom prst="rect">
            <a:avLst/>
          </a:prstGeom>
          <a:noFill/>
        </p:spPr>
        <p:txBody>
          <a:bodyPr wrap="square" rtlCol="0">
            <a:spAutoFit/>
          </a:bodyPr>
          <a:lstStyle/>
          <a:p>
            <a:r>
              <a:rPr lang="en-US" dirty="0"/>
              <a:t>3000 </a:t>
            </a:r>
            <a:r>
              <a:rPr lang="en-US" dirty="0" err="1"/>
              <a:t>Sq</a:t>
            </a:r>
            <a:r>
              <a:rPr lang="en-US" dirty="0"/>
              <a:t> Mtrs</a:t>
            </a:r>
          </a:p>
        </p:txBody>
      </p:sp>
      <p:sp>
        <p:nvSpPr>
          <p:cNvPr id="19" name="TextBox 18">
            <a:extLst>
              <a:ext uri="{FF2B5EF4-FFF2-40B4-BE49-F238E27FC236}">
                <a16:creationId xmlns:a16="http://schemas.microsoft.com/office/drawing/2014/main" id="{4BA31144-603B-6A44-BF4D-DCED4805E04A}"/>
              </a:ext>
            </a:extLst>
          </p:cNvPr>
          <p:cNvSpPr txBox="1"/>
          <p:nvPr/>
        </p:nvSpPr>
        <p:spPr>
          <a:xfrm>
            <a:off x="3509994" y="2219482"/>
            <a:ext cx="1511808" cy="369332"/>
          </a:xfrm>
          <a:prstGeom prst="rect">
            <a:avLst/>
          </a:prstGeom>
          <a:noFill/>
        </p:spPr>
        <p:txBody>
          <a:bodyPr wrap="square" rtlCol="0">
            <a:spAutoFit/>
          </a:bodyPr>
          <a:lstStyle/>
          <a:p>
            <a:r>
              <a:rPr lang="en-US" dirty="0"/>
              <a:t>4830 </a:t>
            </a:r>
            <a:r>
              <a:rPr lang="en-US" dirty="0" err="1"/>
              <a:t>Sq</a:t>
            </a:r>
            <a:r>
              <a:rPr lang="en-US" dirty="0"/>
              <a:t> Mtrs</a:t>
            </a:r>
          </a:p>
        </p:txBody>
      </p:sp>
      <p:sp>
        <p:nvSpPr>
          <p:cNvPr id="20" name="TextBox 19">
            <a:extLst>
              <a:ext uri="{FF2B5EF4-FFF2-40B4-BE49-F238E27FC236}">
                <a16:creationId xmlns:a16="http://schemas.microsoft.com/office/drawing/2014/main" id="{A5E3C48F-72D1-E849-B5AA-F9E26E298184}"/>
              </a:ext>
            </a:extLst>
          </p:cNvPr>
          <p:cNvSpPr txBox="1"/>
          <p:nvPr/>
        </p:nvSpPr>
        <p:spPr>
          <a:xfrm>
            <a:off x="1776698" y="2917460"/>
            <a:ext cx="1511808" cy="369332"/>
          </a:xfrm>
          <a:prstGeom prst="rect">
            <a:avLst/>
          </a:prstGeom>
          <a:noFill/>
        </p:spPr>
        <p:txBody>
          <a:bodyPr wrap="square" rtlCol="0">
            <a:spAutoFit/>
          </a:bodyPr>
          <a:lstStyle/>
          <a:p>
            <a:r>
              <a:rPr lang="en-US" dirty="0"/>
              <a:t>720 </a:t>
            </a:r>
            <a:r>
              <a:rPr lang="en-US" dirty="0" err="1"/>
              <a:t>Sq</a:t>
            </a:r>
            <a:r>
              <a:rPr lang="en-US" dirty="0"/>
              <a:t> Mtrs</a:t>
            </a:r>
          </a:p>
        </p:txBody>
      </p:sp>
      <p:sp>
        <p:nvSpPr>
          <p:cNvPr id="21" name="TextBox 20">
            <a:extLst>
              <a:ext uri="{FF2B5EF4-FFF2-40B4-BE49-F238E27FC236}">
                <a16:creationId xmlns:a16="http://schemas.microsoft.com/office/drawing/2014/main" id="{56A2200F-C393-894A-AB39-4AB37D2FEFA2}"/>
              </a:ext>
            </a:extLst>
          </p:cNvPr>
          <p:cNvSpPr txBox="1"/>
          <p:nvPr/>
        </p:nvSpPr>
        <p:spPr>
          <a:xfrm>
            <a:off x="734282" y="3576975"/>
            <a:ext cx="1511808" cy="369332"/>
          </a:xfrm>
          <a:prstGeom prst="rect">
            <a:avLst/>
          </a:prstGeom>
          <a:noFill/>
        </p:spPr>
        <p:txBody>
          <a:bodyPr wrap="square" rtlCol="0">
            <a:spAutoFit/>
          </a:bodyPr>
          <a:lstStyle/>
          <a:p>
            <a:r>
              <a:rPr lang="en-US" dirty="0"/>
              <a:t>1000 </a:t>
            </a:r>
            <a:r>
              <a:rPr lang="en-US" dirty="0" err="1"/>
              <a:t>Sq</a:t>
            </a:r>
            <a:r>
              <a:rPr lang="en-US" dirty="0"/>
              <a:t> Mtrs</a:t>
            </a:r>
          </a:p>
        </p:txBody>
      </p:sp>
      <p:cxnSp>
        <p:nvCxnSpPr>
          <p:cNvPr id="23" name="Straight Arrow Connector 22">
            <a:extLst>
              <a:ext uri="{FF2B5EF4-FFF2-40B4-BE49-F238E27FC236}">
                <a16:creationId xmlns:a16="http://schemas.microsoft.com/office/drawing/2014/main" id="{1B28F6E2-4B06-CC4D-9F70-7293D3E0A489}"/>
              </a:ext>
            </a:extLst>
          </p:cNvPr>
          <p:cNvCxnSpPr/>
          <p:nvPr/>
        </p:nvCxnSpPr>
        <p:spPr>
          <a:xfrm>
            <a:off x="1776698" y="3895841"/>
            <a:ext cx="755904" cy="430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F8B73813-2437-A941-869C-22675A633BE7}"/>
              </a:ext>
            </a:extLst>
          </p:cNvPr>
          <p:cNvCxnSpPr>
            <a:cxnSpLocks/>
          </p:cNvCxnSpPr>
          <p:nvPr/>
        </p:nvCxnSpPr>
        <p:spPr>
          <a:xfrm>
            <a:off x="2301526" y="3286792"/>
            <a:ext cx="986980" cy="10396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6" name="Straight Arrow Connector 25">
            <a:extLst>
              <a:ext uri="{FF2B5EF4-FFF2-40B4-BE49-F238E27FC236}">
                <a16:creationId xmlns:a16="http://schemas.microsoft.com/office/drawing/2014/main" id="{7B4F0590-E911-8740-A079-33FD5DD5D144}"/>
              </a:ext>
            </a:extLst>
          </p:cNvPr>
          <p:cNvCxnSpPr/>
          <p:nvPr/>
        </p:nvCxnSpPr>
        <p:spPr>
          <a:xfrm>
            <a:off x="4348638" y="2588814"/>
            <a:ext cx="755904" cy="430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a:extLst>
              <a:ext uri="{FF2B5EF4-FFF2-40B4-BE49-F238E27FC236}">
                <a16:creationId xmlns:a16="http://schemas.microsoft.com/office/drawing/2014/main" id="{EAD8F0EE-82F2-6F44-93AA-AB863C1FA574}"/>
              </a:ext>
            </a:extLst>
          </p:cNvPr>
          <p:cNvCxnSpPr/>
          <p:nvPr/>
        </p:nvCxnSpPr>
        <p:spPr>
          <a:xfrm>
            <a:off x="8531796" y="2218597"/>
            <a:ext cx="755904" cy="430621"/>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8BBD69A7-0B5A-8343-81F1-21F60774F373}"/>
              </a:ext>
            </a:extLst>
          </p:cNvPr>
          <p:cNvSpPr txBox="1"/>
          <p:nvPr/>
        </p:nvSpPr>
        <p:spPr>
          <a:xfrm>
            <a:off x="7013808" y="5231911"/>
            <a:ext cx="4525049" cy="1477328"/>
          </a:xfrm>
          <a:prstGeom prst="rect">
            <a:avLst/>
          </a:prstGeom>
          <a:noFill/>
        </p:spPr>
        <p:txBody>
          <a:bodyPr wrap="square" rtlCol="0">
            <a:spAutoFit/>
          </a:bodyPr>
          <a:lstStyle/>
          <a:p>
            <a:pPr marL="285750" indent="-285750">
              <a:buFontTx/>
              <a:buChar char="-"/>
            </a:pPr>
            <a:r>
              <a:rPr lang="en-US" dirty="0"/>
              <a:t>Yellow marked area is the Expansion Work</a:t>
            </a:r>
          </a:p>
          <a:p>
            <a:pPr marL="285750" indent="-285750">
              <a:buFontTx/>
              <a:buChar char="-"/>
            </a:pPr>
            <a:endParaRPr lang="en-US" dirty="0"/>
          </a:p>
          <a:p>
            <a:pPr marL="285750" indent="-285750">
              <a:buFontTx/>
              <a:buChar char="-"/>
            </a:pPr>
            <a:r>
              <a:rPr lang="en-US" dirty="0"/>
              <a:t>Out of Expansion work of 4720 </a:t>
            </a:r>
            <a:r>
              <a:rPr lang="en-US" dirty="0" err="1"/>
              <a:t>Sq</a:t>
            </a:r>
            <a:r>
              <a:rPr lang="en-US" dirty="0"/>
              <a:t> Mtrs, we have completed 3000 </a:t>
            </a:r>
            <a:r>
              <a:rPr lang="en-US" dirty="0" err="1"/>
              <a:t>sq</a:t>
            </a:r>
            <a:r>
              <a:rPr lang="en-US" dirty="0"/>
              <a:t> mtrs in Jan 2024.</a:t>
            </a:r>
          </a:p>
          <a:p>
            <a:pPr marL="285750" indent="-285750">
              <a:buFontTx/>
              <a:buChar char="-"/>
            </a:pPr>
            <a:endParaRPr lang="en-US" dirty="0"/>
          </a:p>
        </p:txBody>
      </p:sp>
    </p:spTree>
    <p:extLst>
      <p:ext uri="{BB962C8B-B14F-4D97-AF65-F5344CB8AC3E}">
        <p14:creationId xmlns:p14="http://schemas.microsoft.com/office/powerpoint/2010/main" val="16365916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6528"/>
            <a:ext cx="12192000" cy="6828424"/>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9" name="Rectangle 18">
            <a:hlinkClick r:id="" action="ppaction://hlinkshowjump?jump=endshow"/>
            <a:hlinkHover r:id="rId5" action="ppaction://hlinksldjump"/>
            <a:extLst>
              <a:ext uri="{FF2B5EF4-FFF2-40B4-BE49-F238E27FC236}">
                <a16:creationId xmlns:a16="http://schemas.microsoft.com/office/drawing/2014/main" id="{50E6FCED-5149-7340-A03D-DA1FB8AB59B3}"/>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4" name="Rectangle 13"/>
          <p:cNvSpPr/>
          <p:nvPr/>
        </p:nvSpPr>
        <p:spPr>
          <a:xfrm>
            <a:off x="7267162" y="928321"/>
            <a:ext cx="2148396" cy="68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35" name="Rectangle 34">
            <a:extLst>
              <a:ext uri="{FF2B5EF4-FFF2-40B4-BE49-F238E27FC236}">
                <a16:creationId xmlns:a16="http://schemas.microsoft.com/office/drawing/2014/main" id="{3CE33E2F-846D-B74F-B61C-5D53051EBD2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a:t>
            </a:r>
            <a:r>
              <a:rPr lang="en-US" sz="2000" dirty="0" err="1">
                <a:solidFill>
                  <a:srgbClr val="D06A2B"/>
                </a:solidFill>
                <a:latin typeface="Swis721 BT Roman" panose="020B0504020202020204" pitchFamily="34" charset="0"/>
                <a:cs typeface="Segoe UI Light" panose="020B0502040204020203" pitchFamily="34" charset="0"/>
              </a:rPr>
              <a:t>Pvt</a:t>
            </a:r>
            <a:r>
              <a:rPr lang="en-US" sz="2000" dirty="0">
                <a:solidFill>
                  <a:srgbClr val="D06A2B"/>
                </a:solidFill>
                <a:latin typeface="Swis721 BT Roman" panose="020B0504020202020204" pitchFamily="34" charset="0"/>
                <a:cs typeface="Segoe UI Light" panose="020B0502040204020203" pitchFamily="34" charset="0"/>
              </a:rPr>
              <a: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3" name="AutoShape 2" descr="AIMENGINEERS INDIA PVT. LTD.-Scanned Certificate.pdf">
            <a:extLst>
              <a:ext uri="{FF2B5EF4-FFF2-40B4-BE49-F238E27FC236}">
                <a16:creationId xmlns:a16="http://schemas.microsoft.com/office/drawing/2014/main" id="{5451D8BE-4A45-8243-9395-953B8171B8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4" name="Object 3">
            <a:extLst>
              <a:ext uri="{FF2B5EF4-FFF2-40B4-BE49-F238E27FC236}">
                <a16:creationId xmlns:a16="http://schemas.microsoft.com/office/drawing/2014/main" id="{556516A5-4444-9E53-53FF-47DE80D1C696}"/>
              </a:ext>
            </a:extLst>
          </p:cNvPr>
          <p:cNvGraphicFramePr>
            <a:graphicFrameLocks noChangeAspect="1"/>
          </p:cNvGraphicFramePr>
          <p:nvPr>
            <p:extLst>
              <p:ext uri="{D42A27DB-BD31-4B8C-83A1-F6EECF244321}">
                <p14:modId xmlns:p14="http://schemas.microsoft.com/office/powerpoint/2010/main" val="503898948"/>
              </p:ext>
            </p:extLst>
          </p:nvPr>
        </p:nvGraphicFramePr>
        <p:xfrm>
          <a:off x="2497526" y="1132133"/>
          <a:ext cx="4244650" cy="5642000"/>
        </p:xfrm>
        <a:graphic>
          <a:graphicData uri="http://schemas.openxmlformats.org/presentationml/2006/ole">
            <mc:AlternateContent xmlns:mc="http://schemas.openxmlformats.org/markup-compatibility/2006">
              <mc:Choice xmlns:v="urn:schemas-microsoft-com:vml" Requires="v">
                <p:oleObj name="PDF" r:id="rId9" imgW="0" imgH="360" progId="FoxitReader.Document">
                  <p:embed/>
                </p:oleObj>
              </mc:Choice>
              <mc:Fallback>
                <p:oleObj name="PDF" r:id="rId9" imgW="0" imgH="360" progId="FoxitReader.Document">
                  <p:embed/>
                  <p:pic>
                    <p:nvPicPr>
                      <p:cNvPr id="0" name=""/>
                      <p:cNvPicPr/>
                      <p:nvPr/>
                    </p:nvPicPr>
                    <p:blipFill>
                      <a:blip r:embed="rId10"/>
                      <a:stretch>
                        <a:fillRect/>
                      </a:stretch>
                    </p:blipFill>
                    <p:spPr>
                      <a:xfrm>
                        <a:off x="2497526" y="1132133"/>
                        <a:ext cx="4244650" cy="5642000"/>
                      </a:xfrm>
                      <a:prstGeom prst="rect">
                        <a:avLst/>
                      </a:prstGeom>
                    </p:spPr>
                  </p:pic>
                </p:oleObj>
              </mc:Fallback>
            </mc:AlternateContent>
          </a:graphicData>
        </a:graphic>
      </p:graphicFrame>
      <p:sp>
        <p:nvSpPr>
          <p:cNvPr id="5" name="TextBox 4">
            <a:extLst>
              <a:ext uri="{FF2B5EF4-FFF2-40B4-BE49-F238E27FC236}">
                <a16:creationId xmlns:a16="http://schemas.microsoft.com/office/drawing/2014/main" id="{F23CCFE5-926E-754D-CA87-8F148FD38785}"/>
              </a:ext>
            </a:extLst>
          </p:cNvPr>
          <p:cNvSpPr txBox="1"/>
          <p:nvPr/>
        </p:nvSpPr>
        <p:spPr>
          <a:xfrm>
            <a:off x="6943265" y="1251734"/>
            <a:ext cx="4944586" cy="1077218"/>
          </a:xfrm>
          <a:prstGeom prst="rect">
            <a:avLst/>
          </a:prstGeom>
          <a:noFill/>
        </p:spPr>
        <p:txBody>
          <a:bodyPr wrap="square" rtlCol="0">
            <a:spAutoFit/>
          </a:bodyPr>
          <a:lstStyle>
            <a:defPPr>
              <a:defRPr lang="en-US"/>
            </a:defPPr>
            <a:lvl1pPr>
              <a:defRPr b="1" u="sng">
                <a:solidFill>
                  <a:schemeClr val="bg1"/>
                </a:solidFill>
              </a:defRPr>
            </a:lvl1pPr>
          </a:lstStyle>
          <a:p>
            <a:r>
              <a:rPr lang="en-US" sz="3200" dirty="0"/>
              <a:t>Quality Management System:  ISO 9001:2015</a:t>
            </a:r>
          </a:p>
        </p:txBody>
      </p:sp>
    </p:spTree>
    <p:extLst>
      <p:ext uri="{BB962C8B-B14F-4D97-AF65-F5344CB8AC3E}">
        <p14:creationId xmlns:p14="http://schemas.microsoft.com/office/powerpoint/2010/main" val="1521918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6528"/>
            <a:ext cx="12192000" cy="6828424"/>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9" name="Rectangle 18">
            <a:hlinkClick r:id="" action="ppaction://hlinkshowjump?jump=endshow"/>
            <a:hlinkHover r:id="rId5" action="ppaction://hlinksldjump"/>
            <a:extLst>
              <a:ext uri="{FF2B5EF4-FFF2-40B4-BE49-F238E27FC236}">
                <a16:creationId xmlns:a16="http://schemas.microsoft.com/office/drawing/2014/main" id="{50E6FCED-5149-7340-A03D-DA1FB8AB59B3}"/>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4" name="Rectangle 13"/>
          <p:cNvSpPr/>
          <p:nvPr/>
        </p:nvSpPr>
        <p:spPr>
          <a:xfrm>
            <a:off x="7267162" y="928321"/>
            <a:ext cx="2148396" cy="68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35" name="Rectangle 34">
            <a:extLst>
              <a:ext uri="{FF2B5EF4-FFF2-40B4-BE49-F238E27FC236}">
                <a16:creationId xmlns:a16="http://schemas.microsoft.com/office/drawing/2014/main" id="{3CE33E2F-846D-B74F-B61C-5D53051EBD2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a:t>
            </a:r>
            <a:r>
              <a:rPr lang="en-US" sz="2000" dirty="0" err="1">
                <a:solidFill>
                  <a:srgbClr val="D06A2B"/>
                </a:solidFill>
                <a:latin typeface="Swis721 BT Roman" panose="020B0504020202020204" pitchFamily="34" charset="0"/>
                <a:cs typeface="Segoe UI Light" panose="020B0502040204020203" pitchFamily="34" charset="0"/>
              </a:rPr>
              <a:t>Pvt</a:t>
            </a:r>
            <a:r>
              <a:rPr lang="en-US" sz="2000" dirty="0">
                <a:solidFill>
                  <a:srgbClr val="D06A2B"/>
                </a:solidFill>
                <a:latin typeface="Swis721 BT Roman" panose="020B0504020202020204" pitchFamily="34" charset="0"/>
                <a:cs typeface="Segoe UI Light" panose="020B0502040204020203" pitchFamily="34" charset="0"/>
              </a:rPr>
              <a: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3" name="AutoShape 2" descr="AIMENGINEERS INDIA PVT. LTD.-Scanned Certificate.pdf">
            <a:extLst>
              <a:ext uri="{FF2B5EF4-FFF2-40B4-BE49-F238E27FC236}">
                <a16:creationId xmlns:a16="http://schemas.microsoft.com/office/drawing/2014/main" id="{5451D8BE-4A45-8243-9395-953B8171B887}"/>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a:extLst>
              <a:ext uri="{FF2B5EF4-FFF2-40B4-BE49-F238E27FC236}">
                <a16:creationId xmlns:a16="http://schemas.microsoft.com/office/drawing/2014/main" id="{BDFDFC5C-F158-CB8C-B1E7-AD1655AA39DE}"/>
              </a:ext>
            </a:extLst>
          </p:cNvPr>
          <p:cNvSpPr txBox="1"/>
          <p:nvPr/>
        </p:nvSpPr>
        <p:spPr>
          <a:xfrm>
            <a:off x="6822046" y="1201690"/>
            <a:ext cx="4944586" cy="954107"/>
          </a:xfrm>
          <a:prstGeom prst="rect">
            <a:avLst/>
          </a:prstGeom>
          <a:noFill/>
        </p:spPr>
        <p:txBody>
          <a:bodyPr wrap="square" rtlCol="0">
            <a:spAutoFit/>
          </a:bodyPr>
          <a:lstStyle>
            <a:defPPr>
              <a:defRPr lang="en-US"/>
            </a:defPPr>
            <a:lvl1pPr>
              <a:defRPr b="1" u="sng">
                <a:solidFill>
                  <a:schemeClr val="bg1"/>
                </a:solidFill>
              </a:defRPr>
            </a:lvl1pPr>
          </a:lstStyle>
          <a:p>
            <a:r>
              <a:rPr lang="en-US" sz="2800" dirty="0"/>
              <a:t>Quality certificate for Fusion welding:  IS3834-2</a:t>
            </a:r>
          </a:p>
        </p:txBody>
      </p:sp>
      <p:pic>
        <p:nvPicPr>
          <p:cNvPr id="21" name="Picture 20">
            <a:extLst>
              <a:ext uri="{FF2B5EF4-FFF2-40B4-BE49-F238E27FC236}">
                <a16:creationId xmlns:a16="http://schemas.microsoft.com/office/drawing/2014/main" id="{E6FC94F7-62AD-3BE1-538F-466245F3A276}"/>
              </a:ext>
            </a:extLst>
          </p:cNvPr>
          <p:cNvPicPr>
            <a:picLocks noChangeAspect="1"/>
          </p:cNvPicPr>
          <p:nvPr/>
        </p:nvPicPr>
        <p:blipFill>
          <a:blip r:embed="rId9"/>
          <a:stretch>
            <a:fillRect/>
          </a:stretch>
        </p:blipFill>
        <p:spPr>
          <a:xfrm>
            <a:off x="2275997" y="992680"/>
            <a:ext cx="4049430" cy="5751702"/>
          </a:xfrm>
          <a:prstGeom prst="rect">
            <a:avLst/>
          </a:prstGeom>
        </p:spPr>
      </p:pic>
    </p:spTree>
    <p:extLst>
      <p:ext uri="{BB962C8B-B14F-4D97-AF65-F5344CB8AC3E}">
        <p14:creationId xmlns:p14="http://schemas.microsoft.com/office/powerpoint/2010/main" val="937337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40462"/>
            <a:ext cx="12192000" cy="6828424"/>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9" name="Rectangle 18">
            <a:hlinkClick r:id="" action="ppaction://hlinkshowjump?jump=endshow"/>
            <a:hlinkHover r:id="rId5" action="ppaction://hlinksldjump"/>
            <a:extLst>
              <a:ext uri="{FF2B5EF4-FFF2-40B4-BE49-F238E27FC236}">
                <a16:creationId xmlns:a16="http://schemas.microsoft.com/office/drawing/2014/main" id="{50E6FCED-5149-7340-A03D-DA1FB8AB59B3}"/>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4" name="Rectangle 13"/>
          <p:cNvSpPr/>
          <p:nvPr/>
        </p:nvSpPr>
        <p:spPr>
          <a:xfrm>
            <a:off x="7267162" y="928321"/>
            <a:ext cx="2148396" cy="68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26" name="TextBox 25">
            <a:hlinkClick r:id="rId9" action="ppaction://hlinksldjump"/>
            <a:extLst>
              <a:ext uri="{FF2B5EF4-FFF2-40B4-BE49-F238E27FC236}">
                <a16:creationId xmlns:a16="http://schemas.microsoft.com/office/drawing/2014/main" id="{27D00005-1430-D04A-AEB5-136F9641EC08}"/>
              </a:ext>
            </a:extLst>
          </p:cNvPr>
          <p:cNvSpPr txBox="1"/>
          <p:nvPr/>
        </p:nvSpPr>
        <p:spPr>
          <a:xfrm>
            <a:off x="490443" y="1625505"/>
            <a:ext cx="3883069" cy="369332"/>
          </a:xfrm>
          <a:prstGeom prst="rect">
            <a:avLst/>
          </a:prstGeom>
          <a:noFill/>
        </p:spPr>
        <p:txBody>
          <a:bodyPr wrap="square" rtlCol="0">
            <a:spAutoFit/>
          </a:bodyPr>
          <a:lstStyle/>
          <a:p>
            <a:r>
              <a:rPr lang="en-US" b="1" u="sng" dirty="0">
                <a:solidFill>
                  <a:schemeClr val="bg1"/>
                </a:solidFill>
              </a:rPr>
              <a:t>- Division I – Mining &amp; Construction</a:t>
            </a:r>
          </a:p>
        </p:txBody>
      </p:sp>
      <p:sp>
        <p:nvSpPr>
          <p:cNvPr id="27" name="TextBox 26">
            <a:hlinkClick r:id="rId10" action="ppaction://hlinksldjump"/>
            <a:extLst>
              <a:ext uri="{FF2B5EF4-FFF2-40B4-BE49-F238E27FC236}">
                <a16:creationId xmlns:a16="http://schemas.microsoft.com/office/drawing/2014/main" id="{DAE7C97D-B47C-8A4E-BE55-AF6E1D79DC44}"/>
              </a:ext>
            </a:extLst>
          </p:cNvPr>
          <p:cNvSpPr txBox="1"/>
          <p:nvPr/>
        </p:nvSpPr>
        <p:spPr>
          <a:xfrm>
            <a:off x="465379" y="2412444"/>
            <a:ext cx="3883069" cy="369332"/>
          </a:xfrm>
          <a:prstGeom prst="rect">
            <a:avLst/>
          </a:prstGeom>
          <a:noFill/>
        </p:spPr>
        <p:txBody>
          <a:bodyPr wrap="square" rtlCol="0">
            <a:spAutoFit/>
          </a:bodyPr>
          <a:lstStyle>
            <a:defPPr>
              <a:defRPr lang="en-US"/>
            </a:defPPr>
            <a:lvl1pPr>
              <a:defRPr b="1" u="sng">
                <a:solidFill>
                  <a:schemeClr val="bg1"/>
                </a:solidFill>
              </a:defRPr>
            </a:lvl1pPr>
          </a:lstStyle>
          <a:p>
            <a:r>
              <a:rPr lang="en-US" dirty="0"/>
              <a:t>- Division II – Projects</a:t>
            </a:r>
          </a:p>
        </p:txBody>
      </p:sp>
      <p:sp>
        <p:nvSpPr>
          <p:cNvPr id="28" name="TextBox 27">
            <a:extLst>
              <a:ext uri="{FF2B5EF4-FFF2-40B4-BE49-F238E27FC236}">
                <a16:creationId xmlns:a16="http://schemas.microsoft.com/office/drawing/2014/main" id="{B1EA7F66-2E64-BC4F-8112-DD8C89412156}"/>
              </a:ext>
            </a:extLst>
          </p:cNvPr>
          <p:cNvSpPr txBox="1"/>
          <p:nvPr/>
        </p:nvSpPr>
        <p:spPr>
          <a:xfrm>
            <a:off x="490442" y="1934317"/>
            <a:ext cx="8678621" cy="369332"/>
          </a:xfrm>
          <a:prstGeom prst="rect">
            <a:avLst/>
          </a:prstGeom>
          <a:noFill/>
        </p:spPr>
        <p:txBody>
          <a:bodyPr wrap="square" rtlCol="0">
            <a:spAutoFit/>
          </a:bodyPr>
          <a:lstStyle/>
          <a:p>
            <a:r>
              <a:rPr lang="en-US" dirty="0">
                <a:solidFill>
                  <a:schemeClr val="bg1"/>
                </a:solidFill>
                <a:latin typeface="Swis721 Th BT Thin" panose="020B0303020202020204" pitchFamily="34" charset="0"/>
              </a:rPr>
              <a:t>Product Range – Crusher Frame, Rotors, Conveyors, Chutes, Hopper, Platform</a:t>
            </a:r>
          </a:p>
        </p:txBody>
      </p:sp>
      <p:sp>
        <p:nvSpPr>
          <p:cNvPr id="29" name="TextBox 28">
            <a:extLst>
              <a:ext uri="{FF2B5EF4-FFF2-40B4-BE49-F238E27FC236}">
                <a16:creationId xmlns:a16="http://schemas.microsoft.com/office/drawing/2014/main" id="{69A60F95-6778-8A4B-B5AB-6F4E0AFC625F}"/>
              </a:ext>
            </a:extLst>
          </p:cNvPr>
          <p:cNvSpPr txBox="1"/>
          <p:nvPr/>
        </p:nvSpPr>
        <p:spPr>
          <a:xfrm>
            <a:off x="880448" y="3228677"/>
            <a:ext cx="2439448" cy="1477328"/>
          </a:xfrm>
          <a:prstGeom prst="rect">
            <a:avLst/>
          </a:prstGeom>
          <a:noFill/>
        </p:spPr>
        <p:txBody>
          <a:bodyPr wrap="square" rtlCol="0">
            <a:spAutoFit/>
          </a:bodyPr>
          <a:lstStyle>
            <a:defPPr>
              <a:defRPr lang="en-US"/>
            </a:defPPr>
            <a:lvl1pPr>
              <a:defRPr>
                <a:solidFill>
                  <a:schemeClr val="bg1"/>
                </a:solidFill>
                <a:latin typeface="Swis721 Th BT Thin" panose="020B0303020202020204" pitchFamily="34" charset="0"/>
              </a:defRPr>
            </a:lvl1pPr>
          </a:lstStyle>
          <a:p>
            <a:r>
              <a:rPr lang="en-US" dirty="0"/>
              <a:t>Storage Tanks</a:t>
            </a:r>
          </a:p>
          <a:p>
            <a:r>
              <a:rPr lang="en-US" dirty="0"/>
              <a:t>Pressure Vessels</a:t>
            </a:r>
          </a:p>
          <a:p>
            <a:r>
              <a:rPr lang="en-US" dirty="0"/>
              <a:t>Heat exchangers</a:t>
            </a:r>
          </a:p>
          <a:p>
            <a:r>
              <a:rPr lang="en-US" dirty="0"/>
              <a:t>Reactors</a:t>
            </a:r>
          </a:p>
          <a:p>
            <a:endParaRPr lang="en-US" dirty="0"/>
          </a:p>
        </p:txBody>
      </p:sp>
      <p:sp>
        <p:nvSpPr>
          <p:cNvPr id="30" name="TextBox 29">
            <a:extLst>
              <a:ext uri="{FF2B5EF4-FFF2-40B4-BE49-F238E27FC236}">
                <a16:creationId xmlns:a16="http://schemas.microsoft.com/office/drawing/2014/main" id="{D24824D2-393D-C748-B91A-4721B3ABF175}"/>
              </a:ext>
            </a:extLst>
          </p:cNvPr>
          <p:cNvSpPr txBox="1"/>
          <p:nvPr/>
        </p:nvSpPr>
        <p:spPr>
          <a:xfrm>
            <a:off x="3503854" y="2824521"/>
            <a:ext cx="2439448" cy="2308324"/>
          </a:xfrm>
          <a:prstGeom prst="rect">
            <a:avLst/>
          </a:prstGeom>
          <a:noFill/>
        </p:spPr>
        <p:txBody>
          <a:bodyPr wrap="square" rtlCol="0">
            <a:spAutoFit/>
          </a:bodyPr>
          <a:lstStyle>
            <a:defPPr>
              <a:defRPr lang="en-US"/>
            </a:defPPr>
            <a:lvl1pPr>
              <a:defRPr>
                <a:solidFill>
                  <a:schemeClr val="bg1"/>
                </a:solidFill>
                <a:latin typeface="Swis721 Th BT Thin" panose="020B0303020202020204" pitchFamily="34" charset="0"/>
              </a:defRPr>
            </a:lvl1pPr>
          </a:lstStyle>
          <a:p>
            <a:r>
              <a:rPr lang="en-US" dirty="0"/>
              <a:t>Chemical Plant</a:t>
            </a:r>
          </a:p>
          <a:p>
            <a:r>
              <a:rPr lang="en-US" dirty="0"/>
              <a:t>Thermal Plant, </a:t>
            </a:r>
          </a:p>
          <a:p>
            <a:r>
              <a:rPr lang="en-US" dirty="0"/>
              <a:t>Sugar Factory</a:t>
            </a:r>
          </a:p>
          <a:p>
            <a:r>
              <a:rPr lang="en-US" dirty="0"/>
              <a:t>Refinery</a:t>
            </a:r>
          </a:p>
          <a:p>
            <a:r>
              <a:rPr lang="en-US" dirty="0"/>
              <a:t>Pharma, Dairy, Breweries</a:t>
            </a:r>
          </a:p>
          <a:p>
            <a:r>
              <a:rPr lang="en-US" dirty="0"/>
              <a:t>Petro Chemical</a:t>
            </a:r>
          </a:p>
          <a:p>
            <a:endParaRPr lang="en-US" dirty="0"/>
          </a:p>
        </p:txBody>
      </p:sp>
      <p:sp>
        <p:nvSpPr>
          <p:cNvPr id="31" name="Right Brace 30">
            <a:extLst>
              <a:ext uri="{FF2B5EF4-FFF2-40B4-BE49-F238E27FC236}">
                <a16:creationId xmlns:a16="http://schemas.microsoft.com/office/drawing/2014/main" id="{6624A01E-FF87-EC4E-AEE6-FF84512462FD}"/>
              </a:ext>
            </a:extLst>
          </p:cNvPr>
          <p:cNvSpPr/>
          <p:nvPr/>
        </p:nvSpPr>
        <p:spPr>
          <a:xfrm>
            <a:off x="2468245" y="3342271"/>
            <a:ext cx="439387" cy="923330"/>
          </a:xfrm>
          <a:prstGeom prst="rightBrace">
            <a:avLst/>
          </a:prstGeom>
          <a:ln>
            <a:solidFill>
              <a:srgbClr val="D06A2B"/>
            </a:solidFill>
          </a:ln>
        </p:spPr>
        <p:style>
          <a:lnRef idx="3">
            <a:schemeClr val="accent2"/>
          </a:lnRef>
          <a:fillRef idx="0">
            <a:schemeClr val="accent2"/>
          </a:fillRef>
          <a:effectRef idx="2">
            <a:schemeClr val="accent2"/>
          </a:effectRef>
          <a:fontRef idx="minor">
            <a:schemeClr val="tx1"/>
          </a:fontRef>
        </p:style>
        <p:txBody>
          <a:bodyPr rtlCol="0" anchor="ctr"/>
          <a:lstStyle/>
          <a:p>
            <a:pPr algn="ctr"/>
            <a:endParaRPr lang="en-US"/>
          </a:p>
        </p:txBody>
      </p:sp>
      <p:sp>
        <p:nvSpPr>
          <p:cNvPr id="33" name="TextBox 32">
            <a:extLst>
              <a:ext uri="{FF2B5EF4-FFF2-40B4-BE49-F238E27FC236}">
                <a16:creationId xmlns:a16="http://schemas.microsoft.com/office/drawing/2014/main" id="{D523545F-5692-A84A-B126-5611AAC8AACD}"/>
              </a:ext>
            </a:extLst>
          </p:cNvPr>
          <p:cNvSpPr txBox="1"/>
          <p:nvPr/>
        </p:nvSpPr>
        <p:spPr>
          <a:xfrm>
            <a:off x="780593" y="5910994"/>
            <a:ext cx="3883069" cy="369332"/>
          </a:xfrm>
          <a:prstGeom prst="rect">
            <a:avLst/>
          </a:prstGeom>
          <a:noFill/>
        </p:spPr>
        <p:txBody>
          <a:bodyPr wrap="square" rtlCol="0">
            <a:spAutoFit/>
          </a:bodyPr>
          <a:lstStyle>
            <a:defPPr>
              <a:defRPr lang="en-US"/>
            </a:defPPr>
            <a:lvl1pPr>
              <a:defRPr b="1" u="sng">
                <a:solidFill>
                  <a:schemeClr val="bg1"/>
                </a:solidFill>
              </a:defRPr>
            </a:lvl1pPr>
          </a:lstStyle>
          <a:p>
            <a:r>
              <a:rPr lang="en-US" dirty="0"/>
              <a:t>Inspection Agencies:</a:t>
            </a:r>
          </a:p>
        </p:txBody>
      </p:sp>
      <p:sp>
        <p:nvSpPr>
          <p:cNvPr id="34" name="TextBox 33">
            <a:extLst>
              <a:ext uri="{FF2B5EF4-FFF2-40B4-BE49-F238E27FC236}">
                <a16:creationId xmlns:a16="http://schemas.microsoft.com/office/drawing/2014/main" id="{30F5F9D0-019B-BB4A-9CDD-3AD0D40A5A56}"/>
              </a:ext>
            </a:extLst>
          </p:cNvPr>
          <p:cNvSpPr txBox="1"/>
          <p:nvPr/>
        </p:nvSpPr>
        <p:spPr>
          <a:xfrm>
            <a:off x="780593" y="6233893"/>
            <a:ext cx="5908744" cy="369332"/>
          </a:xfrm>
          <a:prstGeom prst="rect">
            <a:avLst/>
          </a:prstGeom>
          <a:noFill/>
        </p:spPr>
        <p:txBody>
          <a:bodyPr wrap="square" rtlCol="0">
            <a:spAutoFit/>
          </a:bodyPr>
          <a:lstStyle>
            <a:defPPr>
              <a:defRPr lang="en-US"/>
            </a:defPPr>
            <a:lvl1pPr>
              <a:defRPr>
                <a:solidFill>
                  <a:schemeClr val="bg1"/>
                </a:solidFill>
                <a:latin typeface="Swis721 Th BT Thin" panose="020B0303020202020204" pitchFamily="34" charset="0"/>
              </a:defRPr>
            </a:lvl1pPr>
          </a:lstStyle>
          <a:p>
            <a:r>
              <a:rPr lang="en-US" dirty="0"/>
              <a:t>TUV, BV, AKPG, IQS, QUEST, LLOYDS, SAB - KCPC</a:t>
            </a:r>
          </a:p>
        </p:txBody>
      </p:sp>
      <p:sp>
        <p:nvSpPr>
          <p:cNvPr id="35" name="Rectangle 34">
            <a:extLst>
              <a:ext uri="{FF2B5EF4-FFF2-40B4-BE49-F238E27FC236}">
                <a16:creationId xmlns:a16="http://schemas.microsoft.com/office/drawing/2014/main" id="{3CE33E2F-846D-B74F-B61C-5D53051EBD2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TextBox 20">
            <a:extLst>
              <a:ext uri="{FF2B5EF4-FFF2-40B4-BE49-F238E27FC236}">
                <a16:creationId xmlns:a16="http://schemas.microsoft.com/office/drawing/2014/main" id="{947BDD29-4758-8542-BC3A-235E5A29DEE2}"/>
              </a:ext>
            </a:extLst>
          </p:cNvPr>
          <p:cNvSpPr txBox="1"/>
          <p:nvPr/>
        </p:nvSpPr>
        <p:spPr>
          <a:xfrm>
            <a:off x="940736" y="4807464"/>
            <a:ext cx="2439448" cy="369332"/>
          </a:xfrm>
          <a:prstGeom prst="rect">
            <a:avLst/>
          </a:prstGeom>
          <a:noFill/>
        </p:spPr>
        <p:txBody>
          <a:bodyPr wrap="square" rtlCol="0">
            <a:spAutoFit/>
          </a:bodyPr>
          <a:lstStyle>
            <a:defPPr>
              <a:defRPr lang="en-US"/>
            </a:defPPr>
            <a:lvl1pPr>
              <a:defRPr>
                <a:solidFill>
                  <a:schemeClr val="bg1"/>
                </a:solidFill>
                <a:latin typeface="Swis721 Th BT Thin" panose="020B0303020202020204" pitchFamily="34" charset="0"/>
              </a:defRPr>
            </a:lvl1pPr>
          </a:lstStyle>
          <a:p>
            <a:r>
              <a:rPr lang="en-US" dirty="0"/>
              <a:t>Defense</a:t>
            </a:r>
          </a:p>
        </p:txBody>
      </p:sp>
      <p:sp>
        <p:nvSpPr>
          <p:cNvPr id="22" name="TextBox 21">
            <a:extLst>
              <a:ext uri="{FF2B5EF4-FFF2-40B4-BE49-F238E27FC236}">
                <a16:creationId xmlns:a16="http://schemas.microsoft.com/office/drawing/2014/main" id="{26956725-E8DF-A048-A666-BE6BDA106270}"/>
              </a:ext>
            </a:extLst>
          </p:cNvPr>
          <p:cNvSpPr txBox="1"/>
          <p:nvPr/>
        </p:nvSpPr>
        <p:spPr>
          <a:xfrm>
            <a:off x="2941148" y="4796420"/>
            <a:ext cx="5709034" cy="369332"/>
          </a:xfrm>
          <a:prstGeom prst="rect">
            <a:avLst/>
          </a:prstGeom>
          <a:noFill/>
        </p:spPr>
        <p:txBody>
          <a:bodyPr wrap="square" rtlCol="0">
            <a:spAutoFit/>
          </a:bodyPr>
          <a:lstStyle>
            <a:defPPr>
              <a:defRPr lang="en-US"/>
            </a:defPPr>
            <a:lvl1pPr>
              <a:defRPr>
                <a:solidFill>
                  <a:schemeClr val="bg1"/>
                </a:solidFill>
                <a:latin typeface="Swis721 Th BT Thin" panose="020B0303020202020204" pitchFamily="34" charset="0"/>
              </a:defRPr>
            </a:lvl1pPr>
          </a:lstStyle>
          <a:p>
            <a:r>
              <a:rPr lang="en-US" dirty="0"/>
              <a:t>Structure for MBRL, Flat Bed, Container Lifting Lifting </a:t>
            </a:r>
          </a:p>
        </p:txBody>
      </p:sp>
      <p:sp>
        <p:nvSpPr>
          <p:cNvPr id="23" name="TextBox 22">
            <a:extLst>
              <a:ext uri="{FF2B5EF4-FFF2-40B4-BE49-F238E27FC236}">
                <a16:creationId xmlns:a16="http://schemas.microsoft.com/office/drawing/2014/main" id="{924C0A37-104B-2549-9DA6-644352334F37}"/>
              </a:ext>
            </a:extLst>
          </p:cNvPr>
          <p:cNvSpPr txBox="1"/>
          <p:nvPr/>
        </p:nvSpPr>
        <p:spPr>
          <a:xfrm>
            <a:off x="490443" y="1097809"/>
            <a:ext cx="4944586" cy="369332"/>
          </a:xfrm>
          <a:prstGeom prst="rect">
            <a:avLst/>
          </a:prstGeom>
          <a:noFill/>
        </p:spPr>
        <p:txBody>
          <a:bodyPr wrap="square" rtlCol="0">
            <a:spAutoFit/>
          </a:bodyPr>
          <a:lstStyle>
            <a:defPPr>
              <a:defRPr lang="en-US"/>
            </a:defPPr>
            <a:lvl1pPr>
              <a:defRPr b="1" u="sng">
                <a:solidFill>
                  <a:schemeClr val="bg1"/>
                </a:solidFill>
              </a:defRPr>
            </a:lvl1pPr>
          </a:lstStyle>
          <a:p>
            <a:r>
              <a:rPr lang="en-US" dirty="0"/>
              <a:t>Quality Management System:  ISO 9001:2015</a:t>
            </a:r>
          </a:p>
        </p:txBody>
      </p:sp>
      <p:sp>
        <p:nvSpPr>
          <p:cNvPr id="2" name="TextBox 1">
            <a:hlinkClick r:id="rId11" action="ppaction://hlinksldjump"/>
            <a:extLst>
              <a:ext uri="{FF2B5EF4-FFF2-40B4-BE49-F238E27FC236}">
                <a16:creationId xmlns:a16="http://schemas.microsoft.com/office/drawing/2014/main" id="{87DED7D4-64B6-F19B-090B-161E13972208}"/>
              </a:ext>
            </a:extLst>
          </p:cNvPr>
          <p:cNvSpPr txBox="1"/>
          <p:nvPr/>
        </p:nvSpPr>
        <p:spPr>
          <a:xfrm>
            <a:off x="510762" y="5431437"/>
            <a:ext cx="6679756" cy="369332"/>
          </a:xfrm>
          <a:prstGeom prst="rect">
            <a:avLst/>
          </a:prstGeom>
          <a:noFill/>
        </p:spPr>
        <p:txBody>
          <a:bodyPr wrap="square" rtlCol="0">
            <a:spAutoFit/>
          </a:bodyPr>
          <a:lstStyle>
            <a:defPPr>
              <a:defRPr lang="en-US"/>
            </a:defPPr>
            <a:lvl1pPr>
              <a:defRPr b="1" u="sng">
                <a:solidFill>
                  <a:schemeClr val="bg1"/>
                </a:solidFill>
              </a:defRPr>
            </a:lvl1pPr>
          </a:lstStyle>
          <a:p>
            <a:r>
              <a:rPr lang="en-US" dirty="0"/>
              <a:t>- Division III – Refurbishment for Mining &amp; Construction </a:t>
            </a:r>
            <a:r>
              <a:rPr lang="en-US" dirty="0" err="1"/>
              <a:t>Equipments</a:t>
            </a:r>
            <a:endParaRPr lang="en-US" dirty="0"/>
          </a:p>
        </p:txBody>
      </p:sp>
    </p:spTree>
    <p:extLst>
      <p:ext uri="{BB962C8B-B14F-4D97-AF65-F5344CB8AC3E}">
        <p14:creationId xmlns:p14="http://schemas.microsoft.com/office/powerpoint/2010/main" val="32041000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 action="ppaction://hlinkshowjump?jump=firstslide"/>
            <a:extLst>
              <a:ext uri="{FF2B5EF4-FFF2-40B4-BE49-F238E27FC236}">
                <a16:creationId xmlns:a16="http://schemas.microsoft.com/office/drawing/2014/main" id="{6377684A-FEDF-5349-901F-5C8E99178D79}"/>
              </a:ext>
            </a:extLst>
          </p:cNvPr>
          <p:cNvPicPr>
            <a:picLocks noChangeAspect="1"/>
          </p:cNvPicPr>
          <p:nvPr/>
        </p:nvPicPr>
        <p:blipFill>
          <a:blip r:embed="rId2" cstate="email">
            <a:alphaModFix amt="81000"/>
            <a:extLst>
              <a:ext uri="{28A0092B-C50C-407E-A947-70E740481C1C}">
                <a14:useLocalDpi xmlns:a14="http://schemas.microsoft.com/office/drawing/2010/main"/>
              </a:ext>
            </a:extLst>
          </a:blip>
          <a:stretch>
            <a:fillRect/>
          </a:stretch>
        </p:blipFill>
        <p:spPr>
          <a:xfrm>
            <a:off x="1088" y="27038"/>
            <a:ext cx="12192000" cy="6858000"/>
          </a:xfrm>
          <a:prstGeom prst="rect">
            <a:avLst/>
          </a:prstGeom>
        </p:spPr>
      </p:pic>
      <p:grpSp>
        <p:nvGrpSpPr>
          <p:cNvPr id="23" name="Group 22">
            <a:extLst>
              <a:ext uri="{FF2B5EF4-FFF2-40B4-BE49-F238E27FC236}">
                <a16:creationId xmlns:a16="http://schemas.microsoft.com/office/drawing/2014/main" id="{378AF18E-6E0C-654E-88F2-E129916FCD73}"/>
              </a:ext>
            </a:extLst>
          </p:cNvPr>
          <p:cNvGrpSpPr/>
          <p:nvPr/>
        </p:nvGrpSpPr>
        <p:grpSpPr>
          <a:xfrm>
            <a:off x="548667" y="469626"/>
            <a:ext cx="11094666" cy="497149"/>
            <a:chOff x="35170" y="469626"/>
            <a:chExt cx="11094666" cy="497149"/>
          </a:xfrm>
        </p:grpSpPr>
        <p:sp>
          <p:nvSpPr>
            <p:cNvPr id="6" name="Rectangle 5">
              <a:hlinkClick r:id="rId3" action="ppaction://hlinksldjump"/>
            </p:cNvPr>
            <p:cNvSpPr/>
            <p:nvPr/>
          </p:nvSpPr>
          <p:spPr>
            <a:xfrm>
              <a:off x="3517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cs typeface="Segoe UI Light" panose="020B0502040204020203" pitchFamily="34" charset="0"/>
                </a:rPr>
                <a:t>Home</a:t>
              </a: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0" name="Rectangle 9">
              <a:hlinkClick r:id="rId4"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About Us</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1" name="Rectangle 10">
              <a:hlinkClick r:id="rId5" action="ppaction://hlinksldjump"/>
            </p:cNvPr>
            <p:cNvSpPr/>
            <p:nvPr/>
          </p:nvSpPr>
          <p:spPr>
            <a:xfrm>
              <a:off x="449072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Facility</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6"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7"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43116" y="906834"/>
            <a:ext cx="2173116" cy="76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9300"/>
              </a:solidFill>
              <a:latin typeface="Segoe UI Light" panose="020B0502040204020203" pitchFamily="34" charset="0"/>
              <a:cs typeface="Segoe UI Light" panose="020B0502040204020203" pitchFamily="34" charset="0"/>
            </a:endParaRPr>
          </a:p>
        </p:txBody>
      </p:sp>
      <p:grpSp>
        <p:nvGrpSpPr>
          <p:cNvPr id="15" name="Group 14">
            <a:extLst>
              <a:ext uri="{FF2B5EF4-FFF2-40B4-BE49-F238E27FC236}">
                <a16:creationId xmlns:a16="http://schemas.microsoft.com/office/drawing/2014/main" id="{0C9AC998-C4F8-544C-B22F-301DAA9E761A}"/>
              </a:ext>
            </a:extLst>
          </p:cNvPr>
          <p:cNvGrpSpPr/>
          <p:nvPr/>
        </p:nvGrpSpPr>
        <p:grpSpPr>
          <a:xfrm>
            <a:off x="543116" y="2999548"/>
            <a:ext cx="10376930" cy="1451521"/>
            <a:chOff x="543116" y="1151995"/>
            <a:chExt cx="10376930" cy="1451521"/>
          </a:xfrm>
        </p:grpSpPr>
        <p:sp>
          <p:nvSpPr>
            <p:cNvPr id="17" name="Rectangle 16">
              <a:extLst>
                <a:ext uri="{FF2B5EF4-FFF2-40B4-BE49-F238E27FC236}">
                  <a16:creationId xmlns:a16="http://schemas.microsoft.com/office/drawing/2014/main" id="{D5269339-1B0D-154E-8C08-22D755960D56}"/>
                </a:ext>
              </a:extLst>
            </p:cNvPr>
            <p:cNvSpPr/>
            <p:nvPr/>
          </p:nvSpPr>
          <p:spPr>
            <a:xfrm>
              <a:off x="543116" y="1587853"/>
              <a:ext cx="10376930" cy="1015663"/>
            </a:xfrm>
            <a:prstGeom prst="rect">
              <a:avLst/>
            </a:prstGeom>
          </p:spPr>
          <p:txBody>
            <a:bodyPr wrap="square">
              <a:spAutoFit/>
            </a:bodyPr>
            <a:lstStyle/>
            <a:p>
              <a:r>
                <a:rPr lang="en-IN" sz="2000" b="1" dirty="0">
                  <a:solidFill>
                    <a:srgbClr val="FF9300"/>
                  </a:solidFill>
                  <a:latin typeface="Swis721 Th BT Thin" panose="020B0303020202020204" pitchFamily="34" charset="0"/>
                </a:rPr>
                <a:t>AEIPL is now a HAPPY FAMILY of 1000 PRODUCTIVE, COMMITTED &amp; ROLE MODEL Team Members, and is the benchmark for the whole engineering industry in India.</a:t>
              </a:r>
              <a:br>
                <a:rPr lang="en-IN" sz="2000" b="1" dirty="0">
                  <a:solidFill>
                    <a:srgbClr val="FF9300"/>
                  </a:solidFill>
                  <a:latin typeface="Swis721 Th BT Thin" panose="020B0303020202020204" pitchFamily="34" charset="0"/>
                </a:rPr>
              </a:br>
              <a:endParaRPr lang="en-US" sz="2000" b="1" dirty="0">
                <a:solidFill>
                  <a:srgbClr val="FF9300"/>
                </a:solidFill>
                <a:latin typeface="Swis721 Th BT Thin" panose="020B0303020202020204" pitchFamily="34" charset="0"/>
              </a:endParaRPr>
            </a:p>
          </p:txBody>
        </p:sp>
        <p:sp>
          <p:nvSpPr>
            <p:cNvPr id="18" name="Rectangle 17">
              <a:extLst>
                <a:ext uri="{FF2B5EF4-FFF2-40B4-BE49-F238E27FC236}">
                  <a16:creationId xmlns:a16="http://schemas.microsoft.com/office/drawing/2014/main" id="{A2EBE608-1F0C-FA4C-9180-B72438799A9D}"/>
                </a:ext>
              </a:extLst>
            </p:cNvPr>
            <p:cNvSpPr/>
            <p:nvPr/>
          </p:nvSpPr>
          <p:spPr>
            <a:xfrm>
              <a:off x="543116" y="1151995"/>
              <a:ext cx="2420856" cy="523220"/>
            </a:xfrm>
            <a:prstGeom prst="rect">
              <a:avLst/>
            </a:prstGeom>
            <a:effectLst>
              <a:outerShdw blurRad="50800" dist="50800" dir="5400000" algn="ctr" rotWithShape="0">
                <a:srgbClr val="000000"/>
              </a:outerShdw>
            </a:effectLst>
          </p:spPr>
          <p:txBody>
            <a:bodyPr wrap="none">
              <a:spAutoFit/>
            </a:bodyPr>
            <a:lstStyle/>
            <a:p>
              <a:r>
                <a:rPr lang="en-IN" sz="2800" b="1" dirty="0">
                  <a:solidFill>
                    <a:schemeClr val="bg1"/>
                  </a:solidFill>
                  <a:latin typeface="Roboto"/>
                </a:rPr>
                <a:t>VISION 2030:</a:t>
              </a:r>
              <a:endParaRPr lang="en-IN" sz="2800" b="1" i="0" dirty="0">
                <a:solidFill>
                  <a:schemeClr val="bg1"/>
                </a:solidFill>
                <a:effectLst/>
                <a:latin typeface="Roboto"/>
              </a:endParaRPr>
            </a:p>
          </p:txBody>
        </p:sp>
      </p:grpSp>
      <p:grpSp>
        <p:nvGrpSpPr>
          <p:cNvPr id="24" name="Group 23">
            <a:extLst>
              <a:ext uri="{FF2B5EF4-FFF2-40B4-BE49-F238E27FC236}">
                <a16:creationId xmlns:a16="http://schemas.microsoft.com/office/drawing/2014/main" id="{F6070B0D-6837-DB48-95BF-6DE0C8F400DE}"/>
              </a:ext>
            </a:extLst>
          </p:cNvPr>
          <p:cNvGrpSpPr/>
          <p:nvPr/>
        </p:nvGrpSpPr>
        <p:grpSpPr>
          <a:xfrm>
            <a:off x="543116" y="4612612"/>
            <a:ext cx="6192964" cy="1696330"/>
            <a:chOff x="543116" y="4612612"/>
            <a:chExt cx="6192964" cy="1696330"/>
          </a:xfrm>
        </p:grpSpPr>
        <p:sp>
          <p:nvSpPr>
            <p:cNvPr id="21" name="Rectangle 20">
              <a:extLst>
                <a:ext uri="{FF2B5EF4-FFF2-40B4-BE49-F238E27FC236}">
                  <a16:creationId xmlns:a16="http://schemas.microsoft.com/office/drawing/2014/main" id="{2C9AA940-8F63-CE43-A946-1F2501B5B348}"/>
                </a:ext>
              </a:extLst>
            </p:cNvPr>
            <p:cNvSpPr/>
            <p:nvPr/>
          </p:nvSpPr>
          <p:spPr>
            <a:xfrm>
              <a:off x="543116" y="4612612"/>
              <a:ext cx="2362570" cy="523220"/>
            </a:xfrm>
            <a:prstGeom prst="rect">
              <a:avLst/>
            </a:prstGeom>
            <a:effectLst>
              <a:outerShdw blurRad="50800" dist="50800" dir="5400000" algn="ctr" rotWithShape="0">
                <a:srgbClr val="000000"/>
              </a:outerShdw>
            </a:effectLst>
          </p:spPr>
          <p:txBody>
            <a:bodyPr wrap="none">
              <a:spAutoFit/>
            </a:bodyPr>
            <a:lstStyle/>
            <a:p>
              <a:r>
                <a:rPr lang="en-IN" sz="2800" b="1" dirty="0">
                  <a:solidFill>
                    <a:schemeClr val="bg1"/>
                  </a:solidFill>
                  <a:latin typeface="Roboto"/>
                </a:rPr>
                <a:t>Core Values:</a:t>
              </a:r>
            </a:p>
          </p:txBody>
        </p:sp>
        <p:sp>
          <p:nvSpPr>
            <p:cNvPr id="19" name="Rectangle 18">
              <a:extLst>
                <a:ext uri="{FF2B5EF4-FFF2-40B4-BE49-F238E27FC236}">
                  <a16:creationId xmlns:a16="http://schemas.microsoft.com/office/drawing/2014/main" id="{363AC5F2-192D-B54C-A3E0-0CD2D985A208}"/>
                </a:ext>
              </a:extLst>
            </p:cNvPr>
            <p:cNvSpPr/>
            <p:nvPr/>
          </p:nvSpPr>
          <p:spPr>
            <a:xfrm>
              <a:off x="640080" y="5108613"/>
              <a:ext cx="6096000" cy="1200329"/>
            </a:xfrm>
            <a:prstGeom prst="rect">
              <a:avLst/>
            </a:prstGeom>
          </p:spPr>
          <p:txBody>
            <a:bodyPr>
              <a:spAutoFit/>
            </a:bodyPr>
            <a:lstStyle/>
            <a:p>
              <a:pPr>
                <a:buFont typeface="Arial" panose="020B0604020202020204" pitchFamily="34" charset="0"/>
                <a:buChar char="•"/>
              </a:pPr>
              <a:r>
                <a:rPr lang="en-IN" b="1" dirty="0">
                  <a:solidFill>
                    <a:srgbClr val="FF9300"/>
                  </a:solidFill>
                  <a:latin typeface="Swis721 Th BT Thin" panose="020B0303020202020204" pitchFamily="34" charset="0"/>
                </a:rPr>
                <a:t> CONTINUOUS LEARNING</a:t>
              </a:r>
            </a:p>
            <a:p>
              <a:pPr>
                <a:buFont typeface="Arial" panose="020B0604020202020204" pitchFamily="34" charset="0"/>
                <a:buChar char="•"/>
              </a:pPr>
              <a:r>
                <a:rPr lang="en-IN" b="1" dirty="0">
                  <a:solidFill>
                    <a:srgbClr val="FF9300"/>
                  </a:solidFill>
                  <a:latin typeface="Swis721 Th BT Thin" panose="020B0303020202020204" pitchFamily="34" charset="0"/>
                </a:rPr>
                <a:t> CUSTOMER FOCUS</a:t>
              </a:r>
            </a:p>
            <a:p>
              <a:pPr>
                <a:buFont typeface="Arial" panose="020B0604020202020204" pitchFamily="34" charset="0"/>
                <a:buChar char="•"/>
              </a:pPr>
              <a:r>
                <a:rPr lang="en-IN" b="1" dirty="0">
                  <a:solidFill>
                    <a:srgbClr val="FF9300"/>
                  </a:solidFill>
                  <a:latin typeface="Swis721 Th BT Thin" panose="020B0303020202020204" pitchFamily="34" charset="0"/>
                </a:rPr>
                <a:t> CHALLENGING THE STATUS QUO</a:t>
              </a:r>
            </a:p>
            <a:p>
              <a:pPr>
                <a:buFont typeface="Arial" panose="020B0604020202020204" pitchFamily="34" charset="0"/>
                <a:buChar char="•"/>
              </a:pPr>
              <a:r>
                <a:rPr lang="en-IN" b="1" dirty="0">
                  <a:solidFill>
                    <a:srgbClr val="FF9300"/>
                  </a:solidFill>
                  <a:latin typeface="Swis721 Th BT Thin" panose="020B0303020202020204" pitchFamily="34" charset="0"/>
                </a:rPr>
                <a:t> THINKING BIG</a:t>
              </a:r>
              <a:endParaRPr lang="en-IN" b="1" i="0" dirty="0">
                <a:solidFill>
                  <a:srgbClr val="FF9300"/>
                </a:solidFill>
                <a:effectLst/>
                <a:latin typeface="Swis721 Th BT Thin" panose="020B0303020202020204" pitchFamily="34" charset="0"/>
              </a:endParaRPr>
            </a:p>
          </p:txBody>
        </p:sp>
      </p:grpSp>
      <p:sp>
        <p:nvSpPr>
          <p:cNvPr id="16" name="Rectangle 15">
            <a:hlinkClick r:id="" action="ppaction://hlinkshowjump?jump=endshow"/>
            <a:hlinkHover r:id="rId4" action="ppaction://hlinksldjump"/>
            <a:extLst>
              <a:ext uri="{FF2B5EF4-FFF2-40B4-BE49-F238E27FC236}">
                <a16:creationId xmlns:a16="http://schemas.microsoft.com/office/drawing/2014/main" id="{ED5ABE4C-D10B-C646-B459-8363B92087FE}"/>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grpSp>
        <p:nvGrpSpPr>
          <p:cNvPr id="22" name="Group 21">
            <a:extLst>
              <a:ext uri="{FF2B5EF4-FFF2-40B4-BE49-F238E27FC236}">
                <a16:creationId xmlns:a16="http://schemas.microsoft.com/office/drawing/2014/main" id="{013FD92D-9CD8-C24C-9E49-16C75672B2E9}"/>
              </a:ext>
            </a:extLst>
          </p:cNvPr>
          <p:cNvGrpSpPr/>
          <p:nvPr/>
        </p:nvGrpSpPr>
        <p:grpSpPr>
          <a:xfrm>
            <a:off x="543116" y="1249577"/>
            <a:ext cx="10101795" cy="1958587"/>
            <a:chOff x="512659" y="2616913"/>
            <a:chExt cx="10101795" cy="1799300"/>
          </a:xfrm>
        </p:grpSpPr>
        <p:sp>
          <p:nvSpPr>
            <p:cNvPr id="20" name="Rectangle 19">
              <a:extLst>
                <a:ext uri="{FF2B5EF4-FFF2-40B4-BE49-F238E27FC236}">
                  <a16:creationId xmlns:a16="http://schemas.microsoft.com/office/drawing/2014/main" id="{ECD9414B-2314-B840-B56E-9F5C0036525D}"/>
                </a:ext>
              </a:extLst>
            </p:cNvPr>
            <p:cNvSpPr/>
            <p:nvPr/>
          </p:nvSpPr>
          <p:spPr>
            <a:xfrm>
              <a:off x="512659" y="2616913"/>
              <a:ext cx="1580882" cy="523220"/>
            </a:xfrm>
            <a:prstGeom prst="rect">
              <a:avLst/>
            </a:prstGeom>
            <a:effectLst>
              <a:outerShdw blurRad="50800" dist="50800" dir="5400000" algn="ctr" rotWithShape="0">
                <a:srgbClr val="000000"/>
              </a:outerShdw>
            </a:effectLst>
          </p:spPr>
          <p:txBody>
            <a:bodyPr wrap="none">
              <a:spAutoFit/>
            </a:bodyPr>
            <a:lstStyle/>
            <a:p>
              <a:r>
                <a:rPr lang="en-IN" sz="2800" b="1" dirty="0">
                  <a:solidFill>
                    <a:schemeClr val="bg1"/>
                  </a:solidFill>
                  <a:latin typeface="Roboto"/>
                </a:rPr>
                <a:t>MISION:</a:t>
              </a:r>
            </a:p>
          </p:txBody>
        </p:sp>
        <p:sp>
          <p:nvSpPr>
            <p:cNvPr id="2" name="Rectangle 1">
              <a:extLst>
                <a:ext uri="{FF2B5EF4-FFF2-40B4-BE49-F238E27FC236}">
                  <a16:creationId xmlns:a16="http://schemas.microsoft.com/office/drawing/2014/main" id="{A2C56111-14B6-C149-A083-C156A2749B3B}"/>
                </a:ext>
              </a:extLst>
            </p:cNvPr>
            <p:cNvSpPr/>
            <p:nvPr/>
          </p:nvSpPr>
          <p:spPr>
            <a:xfrm>
              <a:off x="526663" y="3059032"/>
              <a:ext cx="10087791" cy="1357181"/>
            </a:xfrm>
            <a:prstGeom prst="rect">
              <a:avLst/>
            </a:prstGeom>
          </p:spPr>
          <p:txBody>
            <a:bodyPr wrap="square">
              <a:spAutoFit/>
            </a:bodyPr>
            <a:lstStyle/>
            <a:p>
              <a:r>
                <a:rPr lang="en-IN" b="1" dirty="0">
                  <a:solidFill>
                    <a:srgbClr val="FF9300"/>
                  </a:solidFill>
                  <a:latin typeface="Swis721 Th BT Thin" panose="020B0303020202020204" pitchFamily="34" charset="0"/>
                </a:rPr>
                <a:t>IMPROVING LIFE OF EVERYONE AROUND US By adopting the world class work ethics, by raising the standards &amp; improving the culture of Indian industries to the level of developed countries, so India can Get Ahead and Stay Ahead.</a:t>
              </a:r>
            </a:p>
            <a:p>
              <a:br>
                <a:rPr lang="en-IN" b="1" dirty="0">
                  <a:solidFill>
                    <a:srgbClr val="FF9300"/>
                  </a:solidFill>
                  <a:latin typeface="Swis721 Th BT Thin" panose="020B0303020202020204" pitchFamily="34" charset="0"/>
                </a:rPr>
              </a:br>
              <a:endParaRPr lang="en-IN" b="1" i="0" dirty="0">
                <a:solidFill>
                  <a:srgbClr val="FF9300"/>
                </a:solidFill>
                <a:effectLst/>
                <a:latin typeface="Swis721 Th BT Thin" panose="020B0303020202020204" pitchFamily="34" charset="0"/>
              </a:endParaRPr>
            </a:p>
          </p:txBody>
        </p:sp>
      </p:grpSp>
      <p:sp>
        <p:nvSpPr>
          <p:cNvPr id="26" name="Rectangle 25">
            <a:extLst>
              <a:ext uri="{FF2B5EF4-FFF2-40B4-BE49-F238E27FC236}">
                <a16:creationId xmlns:a16="http://schemas.microsoft.com/office/drawing/2014/main" id="{9A5A9E8B-4B07-2E49-AF49-3BE46AC05844}"/>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Tree>
    <p:extLst>
      <p:ext uri="{BB962C8B-B14F-4D97-AF65-F5344CB8AC3E}">
        <p14:creationId xmlns:p14="http://schemas.microsoft.com/office/powerpoint/2010/main" val="9330921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9" name="Rectangle 18">
            <a:hlinkClick r:id="" action="ppaction://hlinkshowjump?jump=endshow"/>
            <a:hlinkHover r:id="rId5" action="ppaction://hlinksldjump"/>
            <a:extLst>
              <a:ext uri="{FF2B5EF4-FFF2-40B4-BE49-F238E27FC236}">
                <a16:creationId xmlns:a16="http://schemas.microsoft.com/office/drawing/2014/main" id="{50E6FCED-5149-7340-A03D-DA1FB8AB59B3}"/>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4" name="Rectangle 13"/>
          <p:cNvSpPr/>
          <p:nvPr/>
        </p:nvSpPr>
        <p:spPr>
          <a:xfrm>
            <a:off x="7267162" y="928321"/>
            <a:ext cx="2148396" cy="68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35" name="Rectangle 34">
            <a:extLst>
              <a:ext uri="{FF2B5EF4-FFF2-40B4-BE49-F238E27FC236}">
                <a16:creationId xmlns:a16="http://schemas.microsoft.com/office/drawing/2014/main" id="{3CE33E2F-846D-B74F-B61C-5D53051EBD2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1151E895-8A48-C04E-8326-05C09AD1984B}"/>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280704" y="1711626"/>
            <a:ext cx="5744234" cy="4308175"/>
          </a:xfrm>
          <a:prstGeom prst="rect">
            <a:avLst/>
          </a:prstGeom>
        </p:spPr>
      </p:pic>
      <p:pic>
        <p:nvPicPr>
          <p:cNvPr id="5" name="Picture 4">
            <a:extLst>
              <a:ext uri="{FF2B5EF4-FFF2-40B4-BE49-F238E27FC236}">
                <a16:creationId xmlns:a16="http://schemas.microsoft.com/office/drawing/2014/main" id="{37BC98A4-F0AC-B04F-AD83-97C623CBF6EF}"/>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133797" y="1689854"/>
            <a:ext cx="5762239" cy="4308174"/>
          </a:xfrm>
          <a:prstGeom prst="rect">
            <a:avLst/>
          </a:prstGeom>
        </p:spPr>
      </p:pic>
      <p:sp>
        <p:nvSpPr>
          <p:cNvPr id="7" name="TextBox 6">
            <a:extLst>
              <a:ext uri="{FF2B5EF4-FFF2-40B4-BE49-F238E27FC236}">
                <a16:creationId xmlns:a16="http://schemas.microsoft.com/office/drawing/2014/main" id="{9935E7CF-9ECF-6B45-808F-ECA79DB9C96F}"/>
              </a:ext>
            </a:extLst>
          </p:cNvPr>
          <p:cNvSpPr txBox="1"/>
          <p:nvPr/>
        </p:nvSpPr>
        <p:spPr>
          <a:xfrm>
            <a:off x="4027412" y="1025925"/>
            <a:ext cx="4517874" cy="461665"/>
          </a:xfrm>
          <a:prstGeom prst="rect">
            <a:avLst/>
          </a:prstGeom>
          <a:noFill/>
        </p:spPr>
        <p:txBody>
          <a:bodyPr wrap="square" rtlCol="0">
            <a:spAutoFit/>
          </a:bodyPr>
          <a:lstStyle/>
          <a:p>
            <a:r>
              <a:rPr lang="en-US" sz="2400" dirty="0">
                <a:solidFill>
                  <a:schemeClr val="bg1"/>
                </a:solidFill>
              </a:rPr>
              <a:t>Sample of our welding quality</a:t>
            </a:r>
          </a:p>
        </p:txBody>
      </p:sp>
    </p:spTree>
    <p:extLst>
      <p:ext uri="{BB962C8B-B14F-4D97-AF65-F5344CB8AC3E}">
        <p14:creationId xmlns:p14="http://schemas.microsoft.com/office/powerpoint/2010/main" val="33801729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9" name="Rectangle 18">
            <a:hlinkClick r:id="" action="ppaction://hlinkshowjump?jump=endshow"/>
            <a:hlinkHover r:id="rId5" action="ppaction://hlinksldjump"/>
            <a:extLst>
              <a:ext uri="{FF2B5EF4-FFF2-40B4-BE49-F238E27FC236}">
                <a16:creationId xmlns:a16="http://schemas.microsoft.com/office/drawing/2014/main" id="{50E6FCED-5149-7340-A03D-DA1FB8AB59B3}"/>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35" name="Rectangle 34">
            <a:extLst>
              <a:ext uri="{FF2B5EF4-FFF2-40B4-BE49-F238E27FC236}">
                <a16:creationId xmlns:a16="http://schemas.microsoft.com/office/drawing/2014/main" id="{3CE33E2F-846D-B74F-B61C-5D53051EBD2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6691464B-8348-D343-8CE7-E8AE73BC298C}"/>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531082" y="2223254"/>
            <a:ext cx="5316123" cy="3974632"/>
          </a:xfrm>
          <a:prstGeom prst="rect">
            <a:avLst/>
          </a:prstGeom>
        </p:spPr>
      </p:pic>
      <p:pic>
        <p:nvPicPr>
          <p:cNvPr id="9" name="Picture 8">
            <a:extLst>
              <a:ext uri="{FF2B5EF4-FFF2-40B4-BE49-F238E27FC236}">
                <a16:creationId xmlns:a16="http://schemas.microsoft.com/office/drawing/2014/main" id="{F3F82071-78CB-504A-8BBE-25FADAA95391}"/>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6039335" y="2223254"/>
            <a:ext cx="5316123" cy="3974632"/>
          </a:xfrm>
          <a:prstGeom prst="rect">
            <a:avLst/>
          </a:prstGeom>
        </p:spPr>
      </p:pic>
      <p:sp>
        <p:nvSpPr>
          <p:cNvPr id="15" name="TextBox 14">
            <a:extLst>
              <a:ext uri="{FF2B5EF4-FFF2-40B4-BE49-F238E27FC236}">
                <a16:creationId xmlns:a16="http://schemas.microsoft.com/office/drawing/2014/main" id="{EDB9E052-43D3-E74D-94EA-8EF6836D2142}"/>
              </a:ext>
            </a:extLst>
          </p:cNvPr>
          <p:cNvSpPr txBox="1"/>
          <p:nvPr/>
        </p:nvSpPr>
        <p:spPr>
          <a:xfrm>
            <a:off x="1201246" y="1283085"/>
            <a:ext cx="9789508" cy="923330"/>
          </a:xfrm>
          <a:prstGeom prst="rect">
            <a:avLst/>
          </a:prstGeom>
          <a:noFill/>
        </p:spPr>
        <p:txBody>
          <a:bodyPr wrap="square" rtlCol="0">
            <a:spAutoFit/>
          </a:bodyPr>
          <a:lstStyle/>
          <a:p>
            <a:r>
              <a:rPr lang="en-US" b="1" dirty="0">
                <a:solidFill>
                  <a:schemeClr val="accent2"/>
                </a:solidFill>
                <a:latin typeface="+mj-lt"/>
              </a:rPr>
              <a:t>In our quest to become one of the finest engineering firms, we plan to enhance our welding quality. And for the same we are in discussion with few robotic arm manufactures for developing customized solutions for AEIPL. </a:t>
            </a:r>
          </a:p>
        </p:txBody>
      </p:sp>
      <p:sp>
        <p:nvSpPr>
          <p:cNvPr id="14" name="Rectangle 13">
            <a:extLst>
              <a:ext uri="{FF2B5EF4-FFF2-40B4-BE49-F238E27FC236}">
                <a16:creationId xmlns:a16="http://schemas.microsoft.com/office/drawing/2014/main" id="{2539216C-019F-0C4E-9325-0EFB1952A2C3}"/>
              </a:ext>
            </a:extLst>
          </p:cNvPr>
          <p:cNvSpPr/>
          <p:nvPr/>
        </p:nvSpPr>
        <p:spPr>
          <a:xfrm>
            <a:off x="7267162" y="928321"/>
            <a:ext cx="2148396" cy="6802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300591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4900" y="488271"/>
            <a:ext cx="12192000" cy="6369729"/>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7" name="TextBox 6">
            <a:extLst>
              <a:ext uri="{FF2B5EF4-FFF2-40B4-BE49-F238E27FC236}">
                <a16:creationId xmlns:a16="http://schemas.microsoft.com/office/drawing/2014/main" id="{AB38B7D7-8596-5A4E-BDCB-CC3DE38526D5}"/>
              </a:ext>
            </a:extLst>
          </p:cNvPr>
          <p:cNvSpPr txBox="1"/>
          <p:nvPr/>
        </p:nvSpPr>
        <p:spPr>
          <a:xfrm>
            <a:off x="387047" y="1490124"/>
            <a:ext cx="5110162" cy="1754326"/>
          </a:xfrm>
          <a:prstGeom prst="rect">
            <a:avLst/>
          </a:prstGeom>
          <a:noFill/>
        </p:spPr>
        <p:txBody>
          <a:bodyPr wrap="square" rtlCol="0">
            <a:spAutoFit/>
          </a:bodyPr>
          <a:lstStyle/>
          <a:p>
            <a:r>
              <a:rPr lang="en-US" dirty="0">
                <a:solidFill>
                  <a:schemeClr val="bg1"/>
                </a:solidFill>
              </a:rPr>
              <a:t>Customer – Sandvik Asia Ltd</a:t>
            </a:r>
          </a:p>
          <a:p>
            <a:r>
              <a:rPr lang="en-US" dirty="0">
                <a:solidFill>
                  <a:schemeClr val="bg1"/>
                </a:solidFill>
              </a:rPr>
              <a:t>Product - Jaw Crusher Frame CJ411, CJ409, CJ201</a:t>
            </a:r>
          </a:p>
          <a:p>
            <a:r>
              <a:rPr lang="en-US" dirty="0">
                <a:solidFill>
                  <a:schemeClr val="bg1"/>
                </a:solidFill>
              </a:rPr>
              <a:t>Plate Thickness – 63mm,  50mm, 50mm</a:t>
            </a:r>
          </a:p>
          <a:p>
            <a:r>
              <a:rPr lang="en-US" dirty="0">
                <a:solidFill>
                  <a:schemeClr val="bg1"/>
                </a:solidFill>
              </a:rPr>
              <a:t>Weight – 7.8T, 4.8T, 4.8T</a:t>
            </a:r>
          </a:p>
          <a:p>
            <a:r>
              <a:rPr lang="en-US" dirty="0">
                <a:solidFill>
                  <a:schemeClr val="bg1"/>
                </a:solidFill>
              </a:rPr>
              <a:t>Production per Month – 12 Nos</a:t>
            </a:r>
          </a:p>
          <a:p>
            <a:r>
              <a:rPr lang="en-US" dirty="0">
                <a:solidFill>
                  <a:schemeClr val="bg1"/>
                </a:solidFill>
              </a:rPr>
              <a:t>Application/Use – Stone Crushing   </a:t>
            </a:r>
          </a:p>
        </p:txBody>
      </p:sp>
      <p:pic>
        <p:nvPicPr>
          <p:cNvPr id="28" name="Picture 27">
            <a:extLst>
              <a:ext uri="{FF2B5EF4-FFF2-40B4-BE49-F238E27FC236}">
                <a16:creationId xmlns:a16="http://schemas.microsoft.com/office/drawing/2014/main" id="{31E92B2D-EAE2-7A4D-A9C4-1CDA2AD5C40F}"/>
              </a:ext>
            </a:extLst>
          </p:cNvPr>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5957888" y="1346930"/>
            <a:ext cx="5847065" cy="5041444"/>
          </a:xfrm>
          <a:prstGeom prst="rect">
            <a:avLst/>
          </a:prstGeom>
        </p:spPr>
      </p:pic>
      <p:sp>
        <p:nvSpPr>
          <p:cNvPr id="15" name="Rectangle 14">
            <a:hlinkClick r:id="" action="ppaction://hlinkshowjump?jump=endshow"/>
            <a:hlinkHover r:id="rId5" action="ppaction://hlinksldjump"/>
            <a:extLst>
              <a:ext uri="{FF2B5EF4-FFF2-40B4-BE49-F238E27FC236}">
                <a16:creationId xmlns:a16="http://schemas.microsoft.com/office/drawing/2014/main" id="{9CA34A4E-2141-EC46-8119-E1EC9999A212}"/>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4" name="TextBox 3">
            <a:hlinkClick r:id="rId2" action="ppaction://hlinksldjump"/>
            <a:extLst>
              <a:ext uri="{FF2B5EF4-FFF2-40B4-BE49-F238E27FC236}">
                <a16:creationId xmlns:a16="http://schemas.microsoft.com/office/drawing/2014/main" id="{FE4CCFBC-3AD6-F34C-8E48-C638E82C0407}"/>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3AFB8F8C-A72E-E14A-923F-38967EEDD738}"/>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Tree>
    <p:extLst>
      <p:ext uri="{BB962C8B-B14F-4D97-AF65-F5344CB8AC3E}">
        <p14:creationId xmlns:p14="http://schemas.microsoft.com/office/powerpoint/2010/main" val="22034743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4900" y="488271"/>
            <a:ext cx="12192000" cy="6369729"/>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CA34A4E-2141-EC46-8119-E1EC9999A212}"/>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4" name="TextBox 3">
            <a:hlinkClick r:id="rId2" action="ppaction://hlinksldjump"/>
            <a:extLst>
              <a:ext uri="{FF2B5EF4-FFF2-40B4-BE49-F238E27FC236}">
                <a16:creationId xmlns:a16="http://schemas.microsoft.com/office/drawing/2014/main" id="{FE4CCFBC-3AD6-F34C-8E48-C638E82C0407}"/>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3AFB8F8C-A72E-E14A-923F-38967EEDD738}"/>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31F88DF6-949E-6744-A71B-05DB364CC11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23800" y="1136764"/>
            <a:ext cx="4038600" cy="2590800"/>
          </a:xfrm>
          <a:prstGeom prst="rect">
            <a:avLst/>
          </a:prstGeom>
        </p:spPr>
      </p:pic>
      <p:pic>
        <p:nvPicPr>
          <p:cNvPr id="9" name="Picture 8">
            <a:extLst>
              <a:ext uri="{FF2B5EF4-FFF2-40B4-BE49-F238E27FC236}">
                <a16:creationId xmlns:a16="http://schemas.microsoft.com/office/drawing/2014/main" id="{A98FB275-E6C5-6F4B-9185-506FD0117B36}"/>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1023800" y="3746209"/>
            <a:ext cx="4038599" cy="2903629"/>
          </a:xfrm>
          <a:prstGeom prst="rect">
            <a:avLst/>
          </a:prstGeom>
        </p:spPr>
      </p:pic>
      <p:pic>
        <p:nvPicPr>
          <p:cNvPr id="18" name="Picture 17">
            <a:extLst>
              <a:ext uri="{FF2B5EF4-FFF2-40B4-BE49-F238E27FC236}">
                <a16:creationId xmlns:a16="http://schemas.microsoft.com/office/drawing/2014/main" id="{BED88C2F-8981-CE4C-8539-A18BCABE1B50}"/>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5595010" y="1136764"/>
            <a:ext cx="5671704" cy="5484961"/>
          </a:xfrm>
          <a:prstGeom prst="rect">
            <a:avLst/>
          </a:prstGeom>
        </p:spPr>
      </p:pic>
    </p:spTree>
    <p:extLst>
      <p:ext uri="{BB962C8B-B14F-4D97-AF65-F5344CB8AC3E}">
        <p14:creationId xmlns:p14="http://schemas.microsoft.com/office/powerpoint/2010/main" val="19878929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4900" y="488271"/>
            <a:ext cx="12192000" cy="6369729"/>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CA34A4E-2141-EC46-8119-E1EC9999A212}"/>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4" name="TextBox 3">
            <a:hlinkClick r:id="rId2" action="ppaction://hlinksldjump"/>
            <a:extLst>
              <a:ext uri="{FF2B5EF4-FFF2-40B4-BE49-F238E27FC236}">
                <a16:creationId xmlns:a16="http://schemas.microsoft.com/office/drawing/2014/main" id="{FE4CCFBC-3AD6-F34C-8E48-C638E82C0407}"/>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3AFB8F8C-A72E-E14A-923F-38967EEDD738}"/>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DC1567C2-F903-A047-822E-5EB9E6AE772F}"/>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047200" y="1346847"/>
            <a:ext cx="4582355" cy="4068236"/>
          </a:xfrm>
          <a:prstGeom prst="rect">
            <a:avLst/>
          </a:prstGeom>
        </p:spPr>
      </p:pic>
      <p:pic>
        <p:nvPicPr>
          <p:cNvPr id="16" name="Picture 15">
            <a:extLst>
              <a:ext uri="{FF2B5EF4-FFF2-40B4-BE49-F238E27FC236}">
                <a16:creationId xmlns:a16="http://schemas.microsoft.com/office/drawing/2014/main" id="{D7BD6239-0D97-AC4F-8273-E3955D870479}"/>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562445" y="1365575"/>
            <a:ext cx="4217179" cy="4009474"/>
          </a:xfrm>
          <a:prstGeom prst="rect">
            <a:avLst/>
          </a:prstGeom>
        </p:spPr>
      </p:pic>
    </p:spTree>
    <p:extLst>
      <p:ext uri="{BB962C8B-B14F-4D97-AF65-F5344CB8AC3E}">
        <p14:creationId xmlns:p14="http://schemas.microsoft.com/office/powerpoint/2010/main" val="39114286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4900" y="488271"/>
            <a:ext cx="12192000" cy="6369729"/>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CA34A4E-2141-EC46-8119-E1EC9999A212}"/>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4" name="TextBox 3">
            <a:hlinkClick r:id="rId2" action="ppaction://hlinksldjump"/>
            <a:extLst>
              <a:ext uri="{FF2B5EF4-FFF2-40B4-BE49-F238E27FC236}">
                <a16:creationId xmlns:a16="http://schemas.microsoft.com/office/drawing/2014/main" id="{FE4CCFBC-3AD6-F34C-8E48-C638E82C0407}"/>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3AFB8F8C-A72E-E14A-923F-38967EEDD738}"/>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7230747E-3B43-1A47-97A4-7E53D3500F03}"/>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1296991" y="1365575"/>
            <a:ext cx="4548637" cy="4540736"/>
          </a:xfrm>
          <a:prstGeom prst="rect">
            <a:avLst/>
          </a:prstGeom>
        </p:spPr>
      </p:pic>
      <p:pic>
        <p:nvPicPr>
          <p:cNvPr id="9" name="Picture 8">
            <a:extLst>
              <a:ext uri="{FF2B5EF4-FFF2-40B4-BE49-F238E27FC236}">
                <a16:creationId xmlns:a16="http://schemas.microsoft.com/office/drawing/2014/main" id="{3F1FFDCC-6F86-7C47-8F0B-A9A73836923C}"/>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6259285" y="1405609"/>
            <a:ext cx="4635724" cy="4537102"/>
          </a:xfrm>
          <a:prstGeom prst="rect">
            <a:avLst/>
          </a:prstGeom>
        </p:spPr>
      </p:pic>
    </p:spTree>
    <p:extLst>
      <p:ext uri="{BB962C8B-B14F-4D97-AF65-F5344CB8AC3E}">
        <p14:creationId xmlns:p14="http://schemas.microsoft.com/office/powerpoint/2010/main" val="27010680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4900" y="488271"/>
            <a:ext cx="12192000" cy="6369729"/>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CA34A4E-2141-EC46-8119-E1EC9999A212}"/>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4" name="TextBox 3">
            <a:hlinkClick r:id="rId2" action="ppaction://hlinksldjump"/>
            <a:extLst>
              <a:ext uri="{FF2B5EF4-FFF2-40B4-BE49-F238E27FC236}">
                <a16:creationId xmlns:a16="http://schemas.microsoft.com/office/drawing/2014/main" id="{FE4CCFBC-3AD6-F34C-8E48-C638E82C0407}"/>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3AFB8F8C-A72E-E14A-923F-38967EEDD738}"/>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0D834AE3-B561-C340-8FEA-3719809389F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292277" y="1280285"/>
            <a:ext cx="7597645" cy="4590695"/>
          </a:xfrm>
          <a:prstGeom prst="rect">
            <a:avLst/>
          </a:prstGeom>
        </p:spPr>
      </p:pic>
    </p:spTree>
    <p:extLst>
      <p:ext uri="{BB962C8B-B14F-4D97-AF65-F5344CB8AC3E}">
        <p14:creationId xmlns:p14="http://schemas.microsoft.com/office/powerpoint/2010/main" val="2003446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4900" y="488271"/>
            <a:ext cx="12192000" cy="6369729"/>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Click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8" action="ppaction://hlinksldjump"/>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CA34A4E-2141-EC46-8119-E1EC9999A212}"/>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4" name="TextBox 3">
            <a:hlinkClick r:id="rId2" action="ppaction://hlinksldjump"/>
            <a:extLst>
              <a:ext uri="{FF2B5EF4-FFF2-40B4-BE49-F238E27FC236}">
                <a16:creationId xmlns:a16="http://schemas.microsoft.com/office/drawing/2014/main" id="{FE4CCFBC-3AD6-F34C-8E48-C638E82C0407}"/>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3AFB8F8C-A72E-E14A-923F-38967EEDD738}"/>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2" name="Picture 1">
            <a:extLst>
              <a:ext uri="{FF2B5EF4-FFF2-40B4-BE49-F238E27FC236}">
                <a16:creationId xmlns:a16="http://schemas.microsoft.com/office/drawing/2014/main" id="{161B9105-9C42-23D2-E36C-547733B1E9BA}"/>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2986" t="19356" b="8116"/>
          <a:stretch/>
        </p:blipFill>
        <p:spPr>
          <a:xfrm>
            <a:off x="843671" y="1512600"/>
            <a:ext cx="2852928" cy="3791713"/>
          </a:xfrm>
          <a:prstGeom prst="rect">
            <a:avLst/>
          </a:prstGeom>
        </p:spPr>
      </p:pic>
      <p:pic>
        <p:nvPicPr>
          <p:cNvPr id="3" name="Picture 2">
            <a:extLst>
              <a:ext uri="{FF2B5EF4-FFF2-40B4-BE49-F238E27FC236}">
                <a16:creationId xmlns:a16="http://schemas.microsoft.com/office/drawing/2014/main" id="{25EFC79F-16FF-3DF0-5134-B4FC0EF9A59D}"/>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t="11893" b="10682"/>
          <a:stretch/>
        </p:blipFill>
        <p:spPr>
          <a:xfrm>
            <a:off x="4345897" y="1256569"/>
            <a:ext cx="2940749" cy="4047744"/>
          </a:xfrm>
          <a:prstGeom prst="rect">
            <a:avLst/>
          </a:prstGeom>
        </p:spPr>
      </p:pic>
      <p:pic>
        <p:nvPicPr>
          <p:cNvPr id="7" name="Picture 6">
            <a:extLst>
              <a:ext uri="{FF2B5EF4-FFF2-40B4-BE49-F238E27FC236}">
                <a16:creationId xmlns:a16="http://schemas.microsoft.com/office/drawing/2014/main" id="{5EE174D5-EFCF-4D0C-6C4A-24433159B6C8}"/>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t="19356" r="6718" b="29339"/>
          <a:stretch/>
        </p:blipFill>
        <p:spPr>
          <a:xfrm>
            <a:off x="7833361" y="2556479"/>
            <a:ext cx="2743199" cy="2682241"/>
          </a:xfrm>
          <a:prstGeom prst="rect">
            <a:avLst/>
          </a:prstGeom>
        </p:spPr>
      </p:pic>
    </p:spTree>
    <p:extLst>
      <p:ext uri="{BB962C8B-B14F-4D97-AF65-F5344CB8AC3E}">
        <p14:creationId xmlns:p14="http://schemas.microsoft.com/office/powerpoint/2010/main" val="40438910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6" name="Rectangle 5">
            <a:hlinkClick r:id="rId4" action="ppaction://hlinksldjump"/>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Hover r:id="rId5" action="ppaction://hlinksldjump"/>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Hover r:id="rId6" action="ppaction://hlinksldjump"/>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13" name="Rectangle 12">
            <a:hlinkHover r:id="rId7" action="ppaction://hlinksldjump"/>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8" name="TextBox 17">
            <a:extLst>
              <a:ext uri="{FF2B5EF4-FFF2-40B4-BE49-F238E27FC236}">
                <a16:creationId xmlns:a16="http://schemas.microsoft.com/office/drawing/2014/main" id="{E690C718-3750-7A47-8C78-83AA1D567F75}"/>
              </a:ext>
            </a:extLst>
          </p:cNvPr>
          <p:cNvSpPr txBox="1"/>
          <p:nvPr/>
        </p:nvSpPr>
        <p:spPr>
          <a:xfrm>
            <a:off x="374760" y="1490124"/>
            <a:ext cx="4023819" cy="2031325"/>
          </a:xfrm>
          <a:prstGeom prst="rect">
            <a:avLst/>
          </a:prstGeom>
          <a:noFill/>
        </p:spPr>
        <p:txBody>
          <a:bodyPr wrap="square" rtlCol="0">
            <a:spAutoFit/>
          </a:bodyPr>
          <a:lstStyle/>
          <a:p>
            <a:r>
              <a:rPr lang="en-US" dirty="0">
                <a:solidFill>
                  <a:schemeClr val="bg1"/>
                </a:solidFill>
              </a:rPr>
              <a:t>Customer – Sandvik Asia Ltd</a:t>
            </a:r>
          </a:p>
          <a:p>
            <a:r>
              <a:rPr lang="en-US" dirty="0">
                <a:solidFill>
                  <a:schemeClr val="bg1"/>
                </a:solidFill>
              </a:rPr>
              <a:t>Product – HSI Rotor</a:t>
            </a:r>
          </a:p>
          <a:p>
            <a:r>
              <a:rPr lang="en-US" dirty="0">
                <a:solidFill>
                  <a:schemeClr val="bg1"/>
                </a:solidFill>
              </a:rPr>
              <a:t>Plate Thickness – 150mm, 120mm</a:t>
            </a:r>
          </a:p>
          <a:p>
            <a:r>
              <a:rPr lang="en-US" dirty="0">
                <a:solidFill>
                  <a:schemeClr val="bg1"/>
                </a:solidFill>
              </a:rPr>
              <a:t>Job Weight – 1.5T, 3T, 7T</a:t>
            </a:r>
          </a:p>
          <a:p>
            <a:r>
              <a:rPr lang="en-US" dirty="0">
                <a:solidFill>
                  <a:schemeClr val="bg1"/>
                </a:solidFill>
              </a:rPr>
              <a:t>Production per month – 8 Nos</a:t>
            </a:r>
          </a:p>
          <a:p>
            <a:r>
              <a:rPr lang="en-US" dirty="0">
                <a:solidFill>
                  <a:schemeClr val="bg1"/>
                </a:solidFill>
              </a:rPr>
              <a:t>Application/Use –  Stone Crushing</a:t>
            </a:r>
          </a:p>
          <a:p>
            <a:endParaRPr lang="en-US" dirty="0">
              <a:solidFill>
                <a:schemeClr val="bg1"/>
              </a:solidFill>
            </a:endParaRPr>
          </a:p>
        </p:txBody>
      </p:sp>
      <p:pic>
        <p:nvPicPr>
          <p:cNvPr id="3" name="Picture 2">
            <a:extLst>
              <a:ext uri="{FF2B5EF4-FFF2-40B4-BE49-F238E27FC236}">
                <a16:creationId xmlns:a16="http://schemas.microsoft.com/office/drawing/2014/main" id="{40A766DB-C781-0F47-A097-DF09CF368608}"/>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4659490" y="1349586"/>
            <a:ext cx="7001428" cy="4897068"/>
          </a:xfrm>
          <a:prstGeom prst="rect">
            <a:avLst/>
          </a:prstGeom>
        </p:spPr>
      </p:pic>
      <p:sp>
        <p:nvSpPr>
          <p:cNvPr id="19" name="Rectangle 18">
            <a:hlinkClick r:id="" action="ppaction://hlinkshowjump?jump=endshow"/>
            <a:hlinkHover r:id="rId5" action="ppaction://hlinksldjump"/>
            <a:extLst>
              <a:ext uri="{FF2B5EF4-FFF2-40B4-BE49-F238E27FC236}">
                <a16:creationId xmlns:a16="http://schemas.microsoft.com/office/drawing/2014/main" id="{80EE48A1-9DE8-CF49-94CE-08C399550269}"/>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0" name="TextBox 19">
            <a:hlinkClick r:id="rId9" action="ppaction://hlinksldjump"/>
            <a:extLst>
              <a:ext uri="{FF2B5EF4-FFF2-40B4-BE49-F238E27FC236}">
                <a16:creationId xmlns:a16="http://schemas.microsoft.com/office/drawing/2014/main" id="{7B06B404-4DD6-324F-975F-E5AACC78E263}"/>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6" name="Rectangle 15">
            <a:extLst>
              <a:ext uri="{FF2B5EF4-FFF2-40B4-BE49-F238E27FC236}">
                <a16:creationId xmlns:a16="http://schemas.microsoft.com/office/drawing/2014/main" id="{7580FB04-DD4A-3044-9C7C-54B42E7B907A}"/>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Tree>
    <p:extLst>
      <p:ext uri="{BB962C8B-B14F-4D97-AF65-F5344CB8AC3E}">
        <p14:creationId xmlns:p14="http://schemas.microsoft.com/office/powerpoint/2010/main" val="39391615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8" name="TextBox 17">
            <a:extLst>
              <a:ext uri="{FF2B5EF4-FFF2-40B4-BE49-F238E27FC236}">
                <a16:creationId xmlns:a16="http://schemas.microsoft.com/office/drawing/2014/main" id="{E690C718-3750-7A47-8C78-83AA1D567F75}"/>
              </a:ext>
            </a:extLst>
          </p:cNvPr>
          <p:cNvSpPr txBox="1"/>
          <p:nvPr/>
        </p:nvSpPr>
        <p:spPr>
          <a:xfrm>
            <a:off x="241739" y="2007728"/>
            <a:ext cx="3406851" cy="2031325"/>
          </a:xfrm>
          <a:prstGeom prst="rect">
            <a:avLst/>
          </a:prstGeom>
          <a:noFill/>
        </p:spPr>
        <p:txBody>
          <a:bodyPr wrap="square" rtlCol="0">
            <a:spAutoFit/>
          </a:bodyPr>
          <a:lstStyle/>
          <a:p>
            <a:r>
              <a:rPr lang="en-US" dirty="0">
                <a:solidFill>
                  <a:schemeClr val="bg1"/>
                </a:solidFill>
              </a:rPr>
              <a:t>Customer – Sandvik Asia Ltd</a:t>
            </a:r>
          </a:p>
          <a:p>
            <a:r>
              <a:rPr lang="en-US" dirty="0">
                <a:solidFill>
                  <a:schemeClr val="bg1"/>
                </a:solidFill>
              </a:rPr>
              <a:t>Product – Conveyor CJ310, CJ300,</a:t>
            </a:r>
          </a:p>
          <a:p>
            <a:r>
              <a:rPr lang="en-US" dirty="0">
                <a:solidFill>
                  <a:schemeClr val="bg1"/>
                </a:solidFill>
              </a:rPr>
              <a:t> UD211</a:t>
            </a:r>
          </a:p>
          <a:p>
            <a:r>
              <a:rPr lang="en-US" dirty="0">
                <a:solidFill>
                  <a:schemeClr val="bg1"/>
                </a:solidFill>
              </a:rPr>
              <a:t>Length – 6.5m, 8m, 12m</a:t>
            </a:r>
          </a:p>
          <a:p>
            <a:r>
              <a:rPr lang="en-US" dirty="0">
                <a:solidFill>
                  <a:schemeClr val="bg1"/>
                </a:solidFill>
              </a:rPr>
              <a:t>Job Weight – 4T, 6T, 8T</a:t>
            </a:r>
          </a:p>
          <a:p>
            <a:r>
              <a:rPr lang="en-US" dirty="0">
                <a:solidFill>
                  <a:schemeClr val="bg1"/>
                </a:solidFill>
              </a:rPr>
              <a:t>Per Month – 6 Nos</a:t>
            </a:r>
          </a:p>
          <a:p>
            <a:r>
              <a:rPr lang="en-US" dirty="0">
                <a:solidFill>
                  <a:schemeClr val="bg1"/>
                </a:solidFill>
              </a:rPr>
              <a:t>Application/Use - Stone Crushing</a:t>
            </a:r>
          </a:p>
        </p:txBody>
      </p:sp>
      <p:pic>
        <p:nvPicPr>
          <p:cNvPr id="3" name="Picture 2">
            <a:extLst>
              <a:ext uri="{FF2B5EF4-FFF2-40B4-BE49-F238E27FC236}">
                <a16:creationId xmlns:a16="http://schemas.microsoft.com/office/drawing/2014/main" id="{509BFA06-80CB-B540-8974-639A9875C525}"/>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3684637" y="1346930"/>
            <a:ext cx="7976281" cy="4794474"/>
          </a:xfrm>
          <a:prstGeom prst="rect">
            <a:avLst/>
          </a:prstGeom>
        </p:spPr>
      </p:pic>
      <p:sp>
        <p:nvSpPr>
          <p:cNvPr id="15" name="Rectangle 14">
            <a:hlinkClick r:id="" action="ppaction://hlinkshowjump?jump=endshow"/>
            <a:hlinkHover r:id="rId5" action="ppaction://hlinksldjump"/>
            <a:extLst>
              <a:ext uri="{FF2B5EF4-FFF2-40B4-BE49-F238E27FC236}">
                <a16:creationId xmlns:a16="http://schemas.microsoft.com/office/drawing/2014/main" id="{7BB69F60-68EF-D646-A0CA-10333473F2D3}"/>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6" name="TextBox 15">
            <a:hlinkClick r:id="rId6" action="ppaction://hlinksldjump"/>
            <a:extLst>
              <a:ext uri="{FF2B5EF4-FFF2-40B4-BE49-F238E27FC236}">
                <a16:creationId xmlns:a16="http://schemas.microsoft.com/office/drawing/2014/main" id="{93C33F8C-68B2-B345-A260-75FB48EC6E87}"/>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9" name="Rectangle 18">
            <a:extLst>
              <a:ext uri="{FF2B5EF4-FFF2-40B4-BE49-F238E27FC236}">
                <a16:creationId xmlns:a16="http://schemas.microsoft.com/office/drawing/2014/main" id="{44DFDDC3-9BB9-0F43-92DF-14867085E9A1}"/>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Rectangle 20">
            <a:hlinkClick r:id="rId7" action="ppaction://hlinksldjump"/>
            <a:extLst>
              <a:ext uri="{FF2B5EF4-FFF2-40B4-BE49-F238E27FC236}">
                <a16:creationId xmlns:a16="http://schemas.microsoft.com/office/drawing/2014/main" id="{63DBC37C-CF05-244C-BE5D-08730CF840F0}"/>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2" name="Rectangle 21">
            <a:hlinkHover r:id="rId5" action="ppaction://hlinksldjump"/>
            <a:extLst>
              <a:ext uri="{FF2B5EF4-FFF2-40B4-BE49-F238E27FC236}">
                <a16:creationId xmlns:a16="http://schemas.microsoft.com/office/drawing/2014/main" id="{1BE06E48-C9D5-934F-92F8-017ADAA16160}"/>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3" name="Rectangle 22">
            <a:hlinkHover r:id="rId8" action="ppaction://hlinksldjump"/>
            <a:extLst>
              <a:ext uri="{FF2B5EF4-FFF2-40B4-BE49-F238E27FC236}">
                <a16:creationId xmlns:a16="http://schemas.microsoft.com/office/drawing/2014/main" id="{5E9C689F-B46B-B54F-ABA0-ADB3A7A0970F}"/>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4" name="Rectangle 23">
            <a:hlinkClick r:id="rId9" action="ppaction://hlinksldjump"/>
            <a:extLst>
              <a:ext uri="{FF2B5EF4-FFF2-40B4-BE49-F238E27FC236}">
                <a16:creationId xmlns:a16="http://schemas.microsoft.com/office/drawing/2014/main" id="{9D27F508-4F6E-9742-8BB3-452E6E162098}"/>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5" name="Rectangle 24">
            <a:extLst>
              <a:ext uri="{FF2B5EF4-FFF2-40B4-BE49-F238E27FC236}">
                <a16:creationId xmlns:a16="http://schemas.microsoft.com/office/drawing/2014/main" id="{89DBF113-7E46-BE4E-B1CE-18D2350AE68F}"/>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3057570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 action="ppaction://hlinkshowjump?jump=firstslide"/>
            <a:extLst>
              <a:ext uri="{FF2B5EF4-FFF2-40B4-BE49-F238E27FC236}">
                <a16:creationId xmlns:a16="http://schemas.microsoft.com/office/drawing/2014/main" id="{6377684A-FEDF-5349-901F-5C8E99178D79}"/>
              </a:ext>
            </a:extLst>
          </p:cNvPr>
          <p:cNvPicPr>
            <a:picLocks noChangeAspect="1"/>
          </p:cNvPicPr>
          <p:nvPr/>
        </p:nvPicPr>
        <p:blipFill>
          <a:blip r:embed="rId2" cstate="email">
            <a:alphaModFix amt="81000"/>
            <a:extLst>
              <a:ext uri="{28A0092B-C50C-407E-A947-70E740481C1C}">
                <a14:useLocalDpi xmlns:a14="http://schemas.microsoft.com/office/drawing/2010/main"/>
              </a:ext>
            </a:extLst>
          </a:blip>
          <a:stretch>
            <a:fillRect/>
          </a:stretch>
        </p:blipFill>
        <p:spPr>
          <a:xfrm>
            <a:off x="1088" y="27038"/>
            <a:ext cx="12192000" cy="6858000"/>
          </a:xfrm>
          <a:prstGeom prst="rect">
            <a:avLst/>
          </a:prstGeom>
        </p:spPr>
      </p:pic>
      <p:grpSp>
        <p:nvGrpSpPr>
          <p:cNvPr id="23" name="Group 22">
            <a:extLst>
              <a:ext uri="{FF2B5EF4-FFF2-40B4-BE49-F238E27FC236}">
                <a16:creationId xmlns:a16="http://schemas.microsoft.com/office/drawing/2014/main" id="{378AF18E-6E0C-654E-88F2-E129916FCD73}"/>
              </a:ext>
            </a:extLst>
          </p:cNvPr>
          <p:cNvGrpSpPr/>
          <p:nvPr/>
        </p:nvGrpSpPr>
        <p:grpSpPr>
          <a:xfrm>
            <a:off x="548667" y="469626"/>
            <a:ext cx="11094666" cy="497149"/>
            <a:chOff x="35170" y="469626"/>
            <a:chExt cx="11094666" cy="497149"/>
          </a:xfrm>
        </p:grpSpPr>
        <p:sp>
          <p:nvSpPr>
            <p:cNvPr id="6" name="Rectangle 5">
              <a:hlinkClick r:id="rId3" action="ppaction://hlinksldjump"/>
            </p:cNvPr>
            <p:cNvSpPr/>
            <p:nvPr/>
          </p:nvSpPr>
          <p:spPr>
            <a:xfrm>
              <a:off x="3517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cs typeface="Segoe UI Light" panose="020B0502040204020203" pitchFamily="34" charset="0"/>
                </a:rPr>
                <a:t>Home</a:t>
              </a: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0" name="Rectangle 9">
              <a:hlinkClick r:id="rId4"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About Us</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1" name="Rectangle 10">
              <a:hlinkClick r:id="rId5" action="ppaction://hlinksldjump"/>
            </p:cNvPr>
            <p:cNvSpPr/>
            <p:nvPr/>
          </p:nvSpPr>
          <p:spPr>
            <a:xfrm>
              <a:off x="449072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Facility</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6"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7"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43116" y="906834"/>
            <a:ext cx="2173116" cy="76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9300"/>
              </a:solidFill>
              <a:latin typeface="Segoe UI Light" panose="020B0502040204020203" pitchFamily="34" charset="0"/>
              <a:cs typeface="Segoe UI Light" panose="020B0502040204020203" pitchFamily="34" charset="0"/>
            </a:endParaRPr>
          </a:p>
        </p:txBody>
      </p:sp>
      <p:sp>
        <p:nvSpPr>
          <p:cNvPr id="16" name="Rectangle 15">
            <a:hlinkClick r:id="" action="ppaction://hlinkshowjump?jump=endshow"/>
            <a:hlinkHover r:id="rId4" action="ppaction://hlinksldjump"/>
            <a:extLst>
              <a:ext uri="{FF2B5EF4-FFF2-40B4-BE49-F238E27FC236}">
                <a16:creationId xmlns:a16="http://schemas.microsoft.com/office/drawing/2014/main" id="{ED5ABE4C-D10B-C646-B459-8363B92087FE}"/>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6" name="Rectangle 25">
            <a:extLst>
              <a:ext uri="{FF2B5EF4-FFF2-40B4-BE49-F238E27FC236}">
                <a16:creationId xmlns:a16="http://schemas.microsoft.com/office/drawing/2014/main" id="{9A5A9E8B-4B07-2E49-AF49-3BE46AC05844}"/>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C9141BAE-DCE0-B040-B65F-8A28CB7FDD5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532" t="25599" r="13889" b="9334"/>
          <a:stretch/>
        </p:blipFill>
        <p:spPr>
          <a:xfrm>
            <a:off x="691438" y="1055474"/>
            <a:ext cx="4486679" cy="2683951"/>
          </a:xfrm>
          <a:prstGeom prst="rect">
            <a:avLst/>
          </a:prstGeom>
        </p:spPr>
      </p:pic>
      <p:pic>
        <p:nvPicPr>
          <p:cNvPr id="7" name="Picture 6">
            <a:extLst>
              <a:ext uri="{FF2B5EF4-FFF2-40B4-BE49-F238E27FC236}">
                <a16:creationId xmlns:a16="http://schemas.microsoft.com/office/drawing/2014/main" id="{DF8411B3-BF64-6D42-8FA4-724164E52056}"/>
              </a:ext>
            </a:extLst>
          </p:cNvPr>
          <p:cNvPicPr>
            <a:picLocks noChangeAspect="1"/>
          </p:cNvPicPr>
          <p:nvPr/>
        </p:nvPicPr>
        <p:blipFill rotWithShape="1">
          <a:blip r:embed="rId9">
            <a:extLst>
              <a:ext uri="{28A0092B-C50C-407E-A947-70E740481C1C}">
                <a14:useLocalDpi xmlns:a14="http://schemas.microsoft.com/office/drawing/2010/main" val="0"/>
              </a:ext>
            </a:extLst>
          </a:blip>
          <a:srcRect l="5467" t="34133" r="40266" b="17170"/>
          <a:stretch/>
        </p:blipFill>
        <p:spPr>
          <a:xfrm>
            <a:off x="5250077" y="1077252"/>
            <a:ext cx="3998999" cy="2691363"/>
          </a:xfrm>
          <a:prstGeom prst="rect">
            <a:avLst/>
          </a:prstGeom>
        </p:spPr>
      </p:pic>
      <p:pic>
        <p:nvPicPr>
          <p:cNvPr id="28" name="Picture 27">
            <a:extLst>
              <a:ext uri="{FF2B5EF4-FFF2-40B4-BE49-F238E27FC236}">
                <a16:creationId xmlns:a16="http://schemas.microsoft.com/office/drawing/2014/main" id="{60DABE5B-6EFB-DD4F-8797-818143D3540A}"/>
              </a:ext>
            </a:extLst>
          </p:cNvPr>
          <p:cNvPicPr>
            <a:picLocks noChangeAspect="1"/>
          </p:cNvPicPr>
          <p:nvPr/>
        </p:nvPicPr>
        <p:blipFill rotWithShape="1">
          <a:blip r:embed="rId10">
            <a:extLst>
              <a:ext uri="{28A0092B-C50C-407E-A947-70E740481C1C}">
                <a14:useLocalDpi xmlns:a14="http://schemas.microsoft.com/office/drawing/2010/main" val="0"/>
              </a:ext>
            </a:extLst>
          </a:blip>
          <a:srcRect t="25500" r="20400"/>
          <a:stretch/>
        </p:blipFill>
        <p:spPr>
          <a:xfrm>
            <a:off x="4625287" y="3879093"/>
            <a:ext cx="6720878" cy="2830621"/>
          </a:xfrm>
          <a:prstGeom prst="rect">
            <a:avLst/>
          </a:prstGeom>
        </p:spPr>
      </p:pic>
      <p:pic>
        <p:nvPicPr>
          <p:cNvPr id="30" name="Picture 29">
            <a:extLst>
              <a:ext uri="{FF2B5EF4-FFF2-40B4-BE49-F238E27FC236}">
                <a16:creationId xmlns:a16="http://schemas.microsoft.com/office/drawing/2014/main" id="{BF307A6D-D73F-E14D-830E-7ACD7BDEE43E}"/>
              </a:ext>
            </a:extLst>
          </p:cNvPr>
          <p:cNvPicPr>
            <a:picLocks noChangeAspect="1"/>
          </p:cNvPicPr>
          <p:nvPr/>
        </p:nvPicPr>
        <p:blipFill rotWithShape="1">
          <a:blip r:embed="rId11">
            <a:extLst>
              <a:ext uri="{28A0092B-C50C-407E-A947-70E740481C1C}">
                <a14:useLocalDpi xmlns:a14="http://schemas.microsoft.com/office/drawing/2010/main" val="0"/>
              </a:ext>
            </a:extLst>
          </a:blip>
          <a:srcRect l="20667" t="25600" r="20533"/>
          <a:stretch/>
        </p:blipFill>
        <p:spPr>
          <a:xfrm>
            <a:off x="1231369" y="3930062"/>
            <a:ext cx="2929095" cy="2779652"/>
          </a:xfrm>
          <a:prstGeom prst="rect">
            <a:avLst/>
          </a:prstGeom>
        </p:spPr>
      </p:pic>
      <p:sp>
        <p:nvSpPr>
          <p:cNvPr id="2" name="TextBox 1">
            <a:extLst>
              <a:ext uri="{FF2B5EF4-FFF2-40B4-BE49-F238E27FC236}">
                <a16:creationId xmlns:a16="http://schemas.microsoft.com/office/drawing/2014/main" id="{C0C18E52-5765-9BB9-AC41-535692264B56}"/>
              </a:ext>
            </a:extLst>
          </p:cNvPr>
          <p:cNvSpPr txBox="1"/>
          <p:nvPr/>
        </p:nvSpPr>
        <p:spPr>
          <a:xfrm>
            <a:off x="9397972" y="1160508"/>
            <a:ext cx="2789127" cy="677108"/>
          </a:xfrm>
          <a:prstGeom prst="rect">
            <a:avLst/>
          </a:prstGeom>
          <a:noFill/>
        </p:spPr>
        <p:txBody>
          <a:bodyPr wrap="square" rtlCol="0">
            <a:spAutoFit/>
          </a:bodyPr>
          <a:lstStyle/>
          <a:p>
            <a:r>
              <a:rPr lang="en-IN" sz="2000" b="1" dirty="0">
                <a:solidFill>
                  <a:schemeClr val="bg1"/>
                </a:solidFill>
              </a:rPr>
              <a:t>Employee</a:t>
            </a:r>
            <a:r>
              <a:rPr lang="en-IN" sz="2000" b="1" dirty="0"/>
              <a:t> </a:t>
            </a:r>
            <a:r>
              <a:rPr lang="en-IN" sz="2000" b="1" dirty="0">
                <a:solidFill>
                  <a:schemeClr val="bg1"/>
                </a:solidFill>
              </a:rPr>
              <a:t>Engagement: </a:t>
            </a:r>
          </a:p>
          <a:p>
            <a:r>
              <a:rPr lang="en-IN" dirty="0">
                <a:solidFill>
                  <a:schemeClr val="bg1"/>
                </a:solidFill>
              </a:rPr>
              <a:t>everyday a 10mins workout</a:t>
            </a:r>
          </a:p>
        </p:txBody>
      </p:sp>
    </p:spTree>
    <p:extLst>
      <p:ext uri="{BB962C8B-B14F-4D97-AF65-F5344CB8AC3E}">
        <p14:creationId xmlns:p14="http://schemas.microsoft.com/office/powerpoint/2010/main" val="8126116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8" name="TextBox 17">
            <a:extLst>
              <a:ext uri="{FF2B5EF4-FFF2-40B4-BE49-F238E27FC236}">
                <a16:creationId xmlns:a16="http://schemas.microsoft.com/office/drawing/2014/main" id="{E690C718-3750-7A47-8C78-83AA1D567F75}"/>
              </a:ext>
            </a:extLst>
          </p:cNvPr>
          <p:cNvSpPr txBox="1"/>
          <p:nvPr/>
        </p:nvSpPr>
        <p:spPr>
          <a:xfrm>
            <a:off x="531082" y="1490124"/>
            <a:ext cx="5110162" cy="1754326"/>
          </a:xfrm>
          <a:prstGeom prst="rect">
            <a:avLst/>
          </a:prstGeom>
          <a:noFill/>
        </p:spPr>
        <p:txBody>
          <a:bodyPr wrap="square" rtlCol="0">
            <a:spAutoFit/>
          </a:bodyPr>
          <a:lstStyle/>
          <a:p>
            <a:r>
              <a:rPr lang="en-US" dirty="0">
                <a:solidFill>
                  <a:schemeClr val="bg1"/>
                </a:solidFill>
              </a:rPr>
              <a:t>Customer – Sandvik Asia Ltd</a:t>
            </a:r>
          </a:p>
          <a:p>
            <a:r>
              <a:rPr lang="en-US" dirty="0">
                <a:solidFill>
                  <a:schemeClr val="bg1"/>
                </a:solidFill>
              </a:rPr>
              <a:t>Product - Chutes</a:t>
            </a:r>
          </a:p>
          <a:p>
            <a:r>
              <a:rPr lang="en-US" dirty="0">
                <a:solidFill>
                  <a:schemeClr val="bg1"/>
                </a:solidFill>
              </a:rPr>
              <a:t>Plate Thickness – 6mm</a:t>
            </a:r>
          </a:p>
          <a:p>
            <a:r>
              <a:rPr lang="en-US" dirty="0">
                <a:solidFill>
                  <a:schemeClr val="bg1"/>
                </a:solidFill>
              </a:rPr>
              <a:t>Job Weight – 0.4T  to  1T</a:t>
            </a:r>
          </a:p>
          <a:p>
            <a:r>
              <a:rPr lang="en-US" dirty="0">
                <a:solidFill>
                  <a:schemeClr val="bg1"/>
                </a:solidFill>
              </a:rPr>
              <a:t>Per Month – 6 Nos</a:t>
            </a:r>
          </a:p>
          <a:p>
            <a:r>
              <a:rPr lang="en-US" dirty="0">
                <a:solidFill>
                  <a:schemeClr val="bg1"/>
                </a:solidFill>
              </a:rPr>
              <a:t>Application/Use - Stone Crushing </a:t>
            </a:r>
          </a:p>
        </p:txBody>
      </p:sp>
      <p:pic>
        <p:nvPicPr>
          <p:cNvPr id="3" name="Picture 2">
            <a:extLst>
              <a:ext uri="{FF2B5EF4-FFF2-40B4-BE49-F238E27FC236}">
                <a16:creationId xmlns:a16="http://schemas.microsoft.com/office/drawing/2014/main" id="{3FDBA9A7-1ED2-354C-90AF-642462D9EB6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6096000" y="1213945"/>
            <a:ext cx="5110163" cy="5121133"/>
          </a:xfrm>
          <a:prstGeom prst="rect">
            <a:avLst/>
          </a:prstGeom>
        </p:spPr>
      </p:pic>
      <p:sp>
        <p:nvSpPr>
          <p:cNvPr id="19" name="Rectangle 18">
            <a:hlinkClick r:id="" action="ppaction://hlinkshowjump?jump=endshow"/>
            <a:hlinkHover r:id="rId5" action="ppaction://hlinksldjump"/>
            <a:extLst>
              <a:ext uri="{FF2B5EF4-FFF2-40B4-BE49-F238E27FC236}">
                <a16:creationId xmlns:a16="http://schemas.microsoft.com/office/drawing/2014/main" id="{1AF950A4-879B-6F4F-8107-3F3F256C312E}"/>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0" name="TextBox 19">
            <a:hlinkClick r:id="rId6" action="ppaction://hlinksldjump"/>
            <a:extLst>
              <a:ext uri="{FF2B5EF4-FFF2-40B4-BE49-F238E27FC236}">
                <a16:creationId xmlns:a16="http://schemas.microsoft.com/office/drawing/2014/main" id="{84AEA337-C0A2-5F47-8CC6-E182DBEA4E43}"/>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6" name="Rectangle 15">
            <a:extLst>
              <a:ext uri="{FF2B5EF4-FFF2-40B4-BE49-F238E27FC236}">
                <a16:creationId xmlns:a16="http://schemas.microsoft.com/office/drawing/2014/main" id="{4816E795-08A5-3546-BD1A-5DFF4E815D55}"/>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6" name="Rectangle 25">
            <a:hlinkClick r:id="rId7" action="ppaction://hlinksldjump"/>
            <a:extLst>
              <a:ext uri="{FF2B5EF4-FFF2-40B4-BE49-F238E27FC236}">
                <a16:creationId xmlns:a16="http://schemas.microsoft.com/office/drawing/2014/main" id="{456F6833-5443-0342-89CB-CC85400772EC}"/>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7" name="Rectangle 26">
            <a:hlinkHover r:id="rId5" action="ppaction://hlinksldjump"/>
            <a:extLst>
              <a:ext uri="{FF2B5EF4-FFF2-40B4-BE49-F238E27FC236}">
                <a16:creationId xmlns:a16="http://schemas.microsoft.com/office/drawing/2014/main" id="{DEE6A67E-5FA5-514B-9143-1B97798FA161}"/>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8" name="Rectangle 27">
            <a:hlinkHover r:id="rId8" action="ppaction://hlinksldjump"/>
            <a:extLst>
              <a:ext uri="{FF2B5EF4-FFF2-40B4-BE49-F238E27FC236}">
                <a16:creationId xmlns:a16="http://schemas.microsoft.com/office/drawing/2014/main" id="{BE61EDD1-3127-624B-A7A2-9D51D528EEFB}"/>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9" name="Rectangle 28">
            <a:hlinkClick r:id="rId9" action="ppaction://hlinksldjump"/>
            <a:extLst>
              <a:ext uri="{FF2B5EF4-FFF2-40B4-BE49-F238E27FC236}">
                <a16:creationId xmlns:a16="http://schemas.microsoft.com/office/drawing/2014/main" id="{44D953C9-28CD-0546-8711-B10CAA791377}"/>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30" name="Rectangle 29">
            <a:extLst>
              <a:ext uri="{FF2B5EF4-FFF2-40B4-BE49-F238E27FC236}">
                <a16:creationId xmlns:a16="http://schemas.microsoft.com/office/drawing/2014/main" id="{904EC0F1-F5E0-9840-8BA4-0D0F498EA8BE}"/>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9300"/>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36836695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8" name="TextBox 17">
            <a:extLst>
              <a:ext uri="{FF2B5EF4-FFF2-40B4-BE49-F238E27FC236}">
                <a16:creationId xmlns:a16="http://schemas.microsoft.com/office/drawing/2014/main" id="{E690C718-3750-7A47-8C78-83AA1D567F75}"/>
              </a:ext>
            </a:extLst>
          </p:cNvPr>
          <p:cNvSpPr txBox="1"/>
          <p:nvPr/>
        </p:nvSpPr>
        <p:spPr>
          <a:xfrm>
            <a:off x="425368" y="1406825"/>
            <a:ext cx="5110162" cy="1754326"/>
          </a:xfrm>
          <a:prstGeom prst="rect">
            <a:avLst/>
          </a:prstGeom>
          <a:noFill/>
        </p:spPr>
        <p:txBody>
          <a:bodyPr wrap="square" rtlCol="0">
            <a:spAutoFit/>
          </a:bodyPr>
          <a:lstStyle/>
          <a:p>
            <a:r>
              <a:rPr lang="en-US" dirty="0">
                <a:solidFill>
                  <a:schemeClr val="bg1"/>
                </a:solidFill>
              </a:rPr>
              <a:t>Customer – Sandvik Asia Ltd</a:t>
            </a:r>
          </a:p>
          <a:p>
            <a:r>
              <a:rPr lang="en-US" dirty="0">
                <a:solidFill>
                  <a:schemeClr val="bg1"/>
                </a:solidFill>
              </a:rPr>
              <a:t>Product - Hopper</a:t>
            </a:r>
          </a:p>
          <a:p>
            <a:r>
              <a:rPr lang="en-US" dirty="0">
                <a:solidFill>
                  <a:schemeClr val="bg1"/>
                </a:solidFill>
              </a:rPr>
              <a:t>Plate Thickness – 10 to 16 mm</a:t>
            </a:r>
          </a:p>
          <a:p>
            <a:r>
              <a:rPr lang="en-US" dirty="0">
                <a:solidFill>
                  <a:schemeClr val="bg1"/>
                </a:solidFill>
              </a:rPr>
              <a:t>Job Weight – 5T -  10T</a:t>
            </a:r>
          </a:p>
          <a:p>
            <a:r>
              <a:rPr lang="en-US" dirty="0">
                <a:solidFill>
                  <a:schemeClr val="bg1"/>
                </a:solidFill>
              </a:rPr>
              <a:t>Per Month – 6 Nos</a:t>
            </a:r>
          </a:p>
          <a:p>
            <a:r>
              <a:rPr lang="en-US" dirty="0">
                <a:solidFill>
                  <a:schemeClr val="bg1"/>
                </a:solidFill>
              </a:rPr>
              <a:t>Application/Use - Stone Crushing</a:t>
            </a:r>
          </a:p>
        </p:txBody>
      </p:sp>
      <p:pic>
        <p:nvPicPr>
          <p:cNvPr id="3" name="Picture 2">
            <a:extLst>
              <a:ext uri="{FF2B5EF4-FFF2-40B4-BE49-F238E27FC236}">
                <a16:creationId xmlns:a16="http://schemas.microsoft.com/office/drawing/2014/main" id="{ADC92491-F07C-D74D-A5D5-0FDAFE30C6AB}"/>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761186" y="1468789"/>
            <a:ext cx="6700345" cy="4547455"/>
          </a:xfrm>
          <a:prstGeom prst="rect">
            <a:avLst/>
          </a:prstGeom>
        </p:spPr>
      </p:pic>
      <p:sp>
        <p:nvSpPr>
          <p:cNvPr id="17" name="Rectangle 16">
            <a:hlinkClick r:id="" action="ppaction://hlinkshowjump?jump=endshow"/>
            <a:hlinkHover r:id="rId5" action="ppaction://hlinksldjump"/>
            <a:extLst>
              <a:ext uri="{FF2B5EF4-FFF2-40B4-BE49-F238E27FC236}">
                <a16:creationId xmlns:a16="http://schemas.microsoft.com/office/drawing/2014/main" id="{E1136C95-305C-5146-8542-9746E6ECD099}"/>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9" name="TextBox 18">
            <a:hlinkClick r:id="rId6" action="ppaction://hlinksldjump"/>
            <a:extLst>
              <a:ext uri="{FF2B5EF4-FFF2-40B4-BE49-F238E27FC236}">
                <a16:creationId xmlns:a16="http://schemas.microsoft.com/office/drawing/2014/main" id="{3A25CF83-955C-964A-A5AA-889BE181D851}"/>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6" name="Rectangle 15">
            <a:extLst>
              <a:ext uri="{FF2B5EF4-FFF2-40B4-BE49-F238E27FC236}">
                <a16:creationId xmlns:a16="http://schemas.microsoft.com/office/drawing/2014/main" id="{1910016D-CFB3-B04F-A5A5-F52052E5AC0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Rectangle 20">
            <a:hlinkClick r:id="rId7" action="ppaction://hlinksldjump"/>
            <a:extLst>
              <a:ext uri="{FF2B5EF4-FFF2-40B4-BE49-F238E27FC236}">
                <a16:creationId xmlns:a16="http://schemas.microsoft.com/office/drawing/2014/main" id="{87BBFBE5-D927-2B44-BE0D-12A970E50BFC}"/>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2" name="Rectangle 21">
            <a:hlinkHover r:id="rId5" action="ppaction://hlinksldjump"/>
            <a:extLst>
              <a:ext uri="{FF2B5EF4-FFF2-40B4-BE49-F238E27FC236}">
                <a16:creationId xmlns:a16="http://schemas.microsoft.com/office/drawing/2014/main" id="{B1C146D9-B681-254F-8B55-44A87D38EE4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3" name="Rectangle 22">
            <a:hlinkHover r:id="rId8" action="ppaction://hlinksldjump"/>
            <a:extLst>
              <a:ext uri="{FF2B5EF4-FFF2-40B4-BE49-F238E27FC236}">
                <a16:creationId xmlns:a16="http://schemas.microsoft.com/office/drawing/2014/main" id="{9A39301B-5E9B-1547-9B1E-D41AFE134997}"/>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4" name="Rectangle 23">
            <a:hlinkClick r:id="rId9" action="ppaction://hlinksldjump"/>
            <a:extLst>
              <a:ext uri="{FF2B5EF4-FFF2-40B4-BE49-F238E27FC236}">
                <a16:creationId xmlns:a16="http://schemas.microsoft.com/office/drawing/2014/main" id="{E544C216-B85B-3947-80B3-994E8F08B531}"/>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5" name="Rectangle 24">
            <a:extLst>
              <a:ext uri="{FF2B5EF4-FFF2-40B4-BE49-F238E27FC236}">
                <a16:creationId xmlns:a16="http://schemas.microsoft.com/office/drawing/2014/main" id="{7439EE66-D6D4-D04E-80DF-9BA6EAC8AA9E}"/>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2079514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488271"/>
            <a:ext cx="12192000" cy="6369729"/>
          </a:xfrm>
          <a:prstGeom prst="rect">
            <a:avLst/>
          </a:prstGeom>
        </p:spPr>
      </p:pic>
      <p:sp>
        <p:nvSpPr>
          <p:cNvPr id="18" name="TextBox 17">
            <a:extLst>
              <a:ext uri="{FF2B5EF4-FFF2-40B4-BE49-F238E27FC236}">
                <a16:creationId xmlns:a16="http://schemas.microsoft.com/office/drawing/2014/main" id="{E690C718-3750-7A47-8C78-83AA1D567F75}"/>
              </a:ext>
            </a:extLst>
          </p:cNvPr>
          <p:cNvSpPr txBox="1"/>
          <p:nvPr/>
        </p:nvSpPr>
        <p:spPr>
          <a:xfrm>
            <a:off x="531082" y="1406825"/>
            <a:ext cx="5110162" cy="1477328"/>
          </a:xfrm>
          <a:prstGeom prst="rect">
            <a:avLst/>
          </a:prstGeom>
          <a:noFill/>
        </p:spPr>
        <p:txBody>
          <a:bodyPr wrap="square" rtlCol="0">
            <a:spAutoFit/>
          </a:bodyPr>
          <a:lstStyle/>
          <a:p>
            <a:r>
              <a:rPr lang="en-US" dirty="0">
                <a:solidFill>
                  <a:schemeClr val="bg1"/>
                </a:solidFill>
              </a:rPr>
              <a:t>Customer – Sandvik Asia Ltd</a:t>
            </a:r>
          </a:p>
          <a:p>
            <a:r>
              <a:rPr lang="en-US" dirty="0">
                <a:solidFill>
                  <a:schemeClr val="bg1"/>
                </a:solidFill>
              </a:rPr>
              <a:t>Product – Platforms</a:t>
            </a:r>
          </a:p>
          <a:p>
            <a:r>
              <a:rPr lang="en-US" dirty="0">
                <a:solidFill>
                  <a:schemeClr val="bg1"/>
                </a:solidFill>
              </a:rPr>
              <a:t>Job Weight –  Max 0.5 T</a:t>
            </a:r>
          </a:p>
          <a:p>
            <a:r>
              <a:rPr lang="en-US" dirty="0">
                <a:solidFill>
                  <a:schemeClr val="bg1"/>
                </a:solidFill>
              </a:rPr>
              <a:t>Per Month – 6 Nos</a:t>
            </a:r>
          </a:p>
          <a:p>
            <a:r>
              <a:rPr lang="en-US" dirty="0">
                <a:solidFill>
                  <a:schemeClr val="bg1"/>
                </a:solidFill>
              </a:rPr>
              <a:t>Application/Use - Stone Crushing</a:t>
            </a:r>
          </a:p>
        </p:txBody>
      </p:sp>
      <p:pic>
        <p:nvPicPr>
          <p:cNvPr id="3" name="Picture 2">
            <a:extLst>
              <a:ext uri="{FF2B5EF4-FFF2-40B4-BE49-F238E27FC236}">
                <a16:creationId xmlns:a16="http://schemas.microsoft.com/office/drawing/2014/main" id="{B636D0B3-3D39-1C4A-A1B2-64B3A7E3F30E}"/>
              </a:ext>
            </a:extLst>
          </p:cNvPr>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4924838" y="1188589"/>
            <a:ext cx="6677930" cy="5097017"/>
          </a:xfrm>
          <a:prstGeom prst="rect">
            <a:avLst/>
          </a:prstGeom>
        </p:spPr>
      </p:pic>
      <p:sp>
        <p:nvSpPr>
          <p:cNvPr id="17" name="Rectangle 16">
            <a:hlinkClick r:id="" action="ppaction://hlinkshowjump?jump=endshow"/>
            <a:hlinkHover r:id="rId5" action="ppaction://hlinksldjump"/>
            <a:extLst>
              <a:ext uri="{FF2B5EF4-FFF2-40B4-BE49-F238E27FC236}">
                <a16:creationId xmlns:a16="http://schemas.microsoft.com/office/drawing/2014/main" id="{E8FA4F90-A013-7A48-80F0-391E7403CB22}"/>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9" name="TextBox 18">
            <a:hlinkClick r:id="rId6" action="ppaction://hlinksldjump"/>
            <a:extLst>
              <a:ext uri="{FF2B5EF4-FFF2-40B4-BE49-F238E27FC236}">
                <a16:creationId xmlns:a16="http://schemas.microsoft.com/office/drawing/2014/main" id="{32EB0091-1130-8841-9922-152CC0C94BAF}"/>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6" name="Rectangle 15">
            <a:extLst>
              <a:ext uri="{FF2B5EF4-FFF2-40B4-BE49-F238E27FC236}">
                <a16:creationId xmlns:a16="http://schemas.microsoft.com/office/drawing/2014/main" id="{A9046F72-52F8-EC40-A7F6-D624C1414014}"/>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Rectangle 20">
            <a:hlinkClick r:id="rId7" action="ppaction://hlinksldjump"/>
            <a:extLst>
              <a:ext uri="{FF2B5EF4-FFF2-40B4-BE49-F238E27FC236}">
                <a16:creationId xmlns:a16="http://schemas.microsoft.com/office/drawing/2014/main" id="{F44920CC-6839-AE41-958C-B429E4559F12}"/>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2" name="Rectangle 21">
            <a:hlinkHover r:id="rId5" action="ppaction://hlinksldjump"/>
            <a:extLst>
              <a:ext uri="{FF2B5EF4-FFF2-40B4-BE49-F238E27FC236}">
                <a16:creationId xmlns:a16="http://schemas.microsoft.com/office/drawing/2014/main" id="{A80995DB-D380-1D43-A934-CB40E97C05E4}"/>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3" name="Rectangle 22">
            <a:hlinkHover r:id="rId8" action="ppaction://hlinksldjump"/>
            <a:extLst>
              <a:ext uri="{FF2B5EF4-FFF2-40B4-BE49-F238E27FC236}">
                <a16:creationId xmlns:a16="http://schemas.microsoft.com/office/drawing/2014/main" id="{B66F7A88-D678-3F47-97FA-695D4B98C52F}"/>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4" name="Rectangle 23">
            <a:hlinkClick r:id="rId9" action="ppaction://hlinksldjump"/>
            <a:extLst>
              <a:ext uri="{FF2B5EF4-FFF2-40B4-BE49-F238E27FC236}">
                <a16:creationId xmlns:a16="http://schemas.microsoft.com/office/drawing/2014/main" id="{6E120E98-7EBB-C24F-855D-52C871DE84F7}"/>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5" name="Rectangle 24">
            <a:extLst>
              <a:ext uri="{FF2B5EF4-FFF2-40B4-BE49-F238E27FC236}">
                <a16:creationId xmlns:a16="http://schemas.microsoft.com/office/drawing/2014/main" id="{D62372DE-7F4D-DF44-AA98-BBA42A350218}"/>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Tree>
    <p:extLst>
      <p:ext uri="{BB962C8B-B14F-4D97-AF65-F5344CB8AC3E}">
        <p14:creationId xmlns:p14="http://schemas.microsoft.com/office/powerpoint/2010/main" val="7730462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488271"/>
            <a:ext cx="12192000" cy="6369729"/>
          </a:xfrm>
          <a:prstGeom prst="rect">
            <a:avLst/>
          </a:prstGeom>
        </p:spPr>
      </p:pic>
      <p:sp>
        <p:nvSpPr>
          <p:cNvPr id="17" name="Rectangle 16">
            <a:hlinkClick r:id="" action="ppaction://hlinkshowjump?jump=endshow"/>
            <a:hlinkHover r:id="rId4" action="ppaction://hlinksldjump"/>
            <a:extLst>
              <a:ext uri="{FF2B5EF4-FFF2-40B4-BE49-F238E27FC236}">
                <a16:creationId xmlns:a16="http://schemas.microsoft.com/office/drawing/2014/main" id="{E8FA4F90-A013-7A48-80F0-391E7403CB22}"/>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9" name="TextBox 18">
            <a:hlinkClick r:id="rId5" action="ppaction://hlinksldjump"/>
            <a:extLst>
              <a:ext uri="{FF2B5EF4-FFF2-40B4-BE49-F238E27FC236}">
                <a16:creationId xmlns:a16="http://schemas.microsoft.com/office/drawing/2014/main" id="{32EB0091-1130-8841-9922-152CC0C94BAF}"/>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6" name="Rectangle 15">
            <a:extLst>
              <a:ext uri="{FF2B5EF4-FFF2-40B4-BE49-F238E27FC236}">
                <a16:creationId xmlns:a16="http://schemas.microsoft.com/office/drawing/2014/main" id="{A9046F72-52F8-EC40-A7F6-D624C1414014}"/>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Rectangle 20">
            <a:hlinkClick r:id="rId6" action="ppaction://hlinksldjump"/>
            <a:extLst>
              <a:ext uri="{FF2B5EF4-FFF2-40B4-BE49-F238E27FC236}">
                <a16:creationId xmlns:a16="http://schemas.microsoft.com/office/drawing/2014/main" id="{F44920CC-6839-AE41-958C-B429E4559F12}"/>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2" name="Rectangle 21">
            <a:hlinkHover r:id="rId4" action="ppaction://hlinksldjump"/>
            <a:extLst>
              <a:ext uri="{FF2B5EF4-FFF2-40B4-BE49-F238E27FC236}">
                <a16:creationId xmlns:a16="http://schemas.microsoft.com/office/drawing/2014/main" id="{A80995DB-D380-1D43-A934-CB40E97C05E4}"/>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3" name="Rectangle 22">
            <a:hlinkHover r:id="rId7" action="ppaction://hlinksldjump"/>
            <a:extLst>
              <a:ext uri="{FF2B5EF4-FFF2-40B4-BE49-F238E27FC236}">
                <a16:creationId xmlns:a16="http://schemas.microsoft.com/office/drawing/2014/main" id="{B66F7A88-D678-3F47-97FA-695D4B98C52F}"/>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4" name="Rectangle 23">
            <a:hlinkClick r:id="rId8" action="ppaction://hlinksldjump"/>
            <a:extLst>
              <a:ext uri="{FF2B5EF4-FFF2-40B4-BE49-F238E27FC236}">
                <a16:creationId xmlns:a16="http://schemas.microsoft.com/office/drawing/2014/main" id="{6E120E98-7EBB-C24F-855D-52C871DE84F7}"/>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5" name="Rectangle 24">
            <a:extLst>
              <a:ext uri="{FF2B5EF4-FFF2-40B4-BE49-F238E27FC236}">
                <a16:creationId xmlns:a16="http://schemas.microsoft.com/office/drawing/2014/main" id="{D62372DE-7F4D-DF44-AA98-BBA42A350218}"/>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DF4DF1F5-B2EF-9B46-AE2B-5AE245CA07E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60000">
            <a:off x="3201815" y="1151282"/>
            <a:ext cx="5579490" cy="5492635"/>
          </a:xfrm>
          <a:prstGeom prst="rect">
            <a:avLst/>
          </a:prstGeom>
        </p:spPr>
      </p:pic>
    </p:spTree>
    <p:extLst>
      <p:ext uri="{BB962C8B-B14F-4D97-AF65-F5344CB8AC3E}">
        <p14:creationId xmlns:p14="http://schemas.microsoft.com/office/powerpoint/2010/main" val="9843987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488271"/>
            <a:ext cx="12192000" cy="6369729"/>
          </a:xfrm>
          <a:prstGeom prst="rect">
            <a:avLst/>
          </a:prstGeom>
        </p:spPr>
      </p:pic>
      <p:sp>
        <p:nvSpPr>
          <p:cNvPr id="17" name="Rectangle 16">
            <a:hlinkClick r:id="" action="ppaction://hlinkshowjump?jump=endshow"/>
            <a:hlinkHover r:id="rId4" action="ppaction://hlinksldjump"/>
            <a:extLst>
              <a:ext uri="{FF2B5EF4-FFF2-40B4-BE49-F238E27FC236}">
                <a16:creationId xmlns:a16="http://schemas.microsoft.com/office/drawing/2014/main" id="{E8FA4F90-A013-7A48-80F0-391E7403CB22}"/>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9" name="TextBox 18">
            <a:hlinkClick r:id="rId5" action="ppaction://hlinksldjump"/>
            <a:extLst>
              <a:ext uri="{FF2B5EF4-FFF2-40B4-BE49-F238E27FC236}">
                <a16:creationId xmlns:a16="http://schemas.microsoft.com/office/drawing/2014/main" id="{32EB0091-1130-8841-9922-152CC0C94BAF}"/>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6" name="Rectangle 15">
            <a:extLst>
              <a:ext uri="{FF2B5EF4-FFF2-40B4-BE49-F238E27FC236}">
                <a16:creationId xmlns:a16="http://schemas.microsoft.com/office/drawing/2014/main" id="{A9046F72-52F8-EC40-A7F6-D624C1414014}"/>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Rectangle 20">
            <a:hlinkClick r:id="rId6" action="ppaction://hlinksldjump"/>
            <a:extLst>
              <a:ext uri="{FF2B5EF4-FFF2-40B4-BE49-F238E27FC236}">
                <a16:creationId xmlns:a16="http://schemas.microsoft.com/office/drawing/2014/main" id="{F44920CC-6839-AE41-958C-B429E4559F12}"/>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2" name="Rectangle 21">
            <a:hlinkHover r:id="rId4" action="ppaction://hlinksldjump"/>
            <a:extLst>
              <a:ext uri="{FF2B5EF4-FFF2-40B4-BE49-F238E27FC236}">
                <a16:creationId xmlns:a16="http://schemas.microsoft.com/office/drawing/2014/main" id="{A80995DB-D380-1D43-A934-CB40E97C05E4}"/>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3" name="Rectangle 22">
            <a:hlinkHover r:id="rId7" action="ppaction://hlinksldjump"/>
            <a:extLst>
              <a:ext uri="{FF2B5EF4-FFF2-40B4-BE49-F238E27FC236}">
                <a16:creationId xmlns:a16="http://schemas.microsoft.com/office/drawing/2014/main" id="{B66F7A88-D678-3F47-97FA-695D4B98C52F}"/>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4" name="Rectangle 23">
            <a:hlinkClick r:id="rId8" action="ppaction://hlinksldjump"/>
            <a:extLst>
              <a:ext uri="{FF2B5EF4-FFF2-40B4-BE49-F238E27FC236}">
                <a16:creationId xmlns:a16="http://schemas.microsoft.com/office/drawing/2014/main" id="{6E120E98-7EBB-C24F-855D-52C871DE84F7}"/>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5" name="Rectangle 24">
            <a:extLst>
              <a:ext uri="{FF2B5EF4-FFF2-40B4-BE49-F238E27FC236}">
                <a16:creationId xmlns:a16="http://schemas.microsoft.com/office/drawing/2014/main" id="{D62372DE-7F4D-DF44-AA98-BBA42A350218}"/>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BAA28CE4-379B-854F-91D2-409831B57B70}"/>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2444639" y="1365575"/>
            <a:ext cx="7302722" cy="4862050"/>
          </a:xfrm>
          <a:prstGeom prst="rect">
            <a:avLst/>
          </a:prstGeom>
        </p:spPr>
      </p:pic>
    </p:spTree>
    <p:extLst>
      <p:ext uri="{BB962C8B-B14F-4D97-AF65-F5344CB8AC3E}">
        <p14:creationId xmlns:p14="http://schemas.microsoft.com/office/powerpoint/2010/main" val="2191774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3BD6F271-07ED-DB4A-98FE-003DCE892BBF}"/>
              </a:ext>
            </a:extLst>
          </p:cNvPr>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1836672" y="1025926"/>
            <a:ext cx="9016385" cy="4334153"/>
          </a:xfrm>
          <a:prstGeom prst="rect">
            <a:avLst/>
          </a:prstGeom>
        </p:spPr>
      </p:pic>
      <p:sp>
        <p:nvSpPr>
          <p:cNvPr id="16" name="TextBox 15">
            <a:hlinkClick r:id="rId6" action="ppaction://hlinksldjump"/>
            <a:extLst>
              <a:ext uri="{FF2B5EF4-FFF2-40B4-BE49-F238E27FC236}">
                <a16:creationId xmlns:a16="http://schemas.microsoft.com/office/drawing/2014/main" id="{64FDA261-645A-B648-9DC3-8C57B9ACA2AF}"/>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8" name="Rectangle 17">
            <a:extLst>
              <a:ext uri="{FF2B5EF4-FFF2-40B4-BE49-F238E27FC236}">
                <a16:creationId xmlns:a16="http://schemas.microsoft.com/office/drawing/2014/main" id="{9F2A2723-698F-6F48-96ED-144606185F97}"/>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Rectangle 20">
            <a:hlinkClick r:id="rId7" action="ppaction://hlinksldjump"/>
            <a:extLst>
              <a:ext uri="{FF2B5EF4-FFF2-40B4-BE49-F238E27FC236}">
                <a16:creationId xmlns:a16="http://schemas.microsoft.com/office/drawing/2014/main" id="{4CA9EC1E-1217-AC4E-A5C7-8FCC765B3C92}"/>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2" name="Rectangle 21">
            <a:hlinkHover r:id="rId4" action="ppaction://hlinksldjump"/>
            <a:extLst>
              <a:ext uri="{FF2B5EF4-FFF2-40B4-BE49-F238E27FC236}">
                <a16:creationId xmlns:a16="http://schemas.microsoft.com/office/drawing/2014/main" id="{4FC4F838-3434-2745-86FF-290203E720FB}"/>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3" name="Rectangle 22">
            <a:hlinkHover r:id="rId8" action="ppaction://hlinksldjump"/>
            <a:extLst>
              <a:ext uri="{FF2B5EF4-FFF2-40B4-BE49-F238E27FC236}">
                <a16:creationId xmlns:a16="http://schemas.microsoft.com/office/drawing/2014/main" id="{C14EF59E-E426-9D44-B55E-D73A4162EDBF}"/>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4" name="Rectangle 23">
            <a:hlinkClick r:id="rId9" action="ppaction://hlinksldjump"/>
            <a:extLst>
              <a:ext uri="{FF2B5EF4-FFF2-40B4-BE49-F238E27FC236}">
                <a16:creationId xmlns:a16="http://schemas.microsoft.com/office/drawing/2014/main" id="{18D8C028-40C0-DC40-ADE3-97BD06333665}"/>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5" name="Rectangle 24">
            <a:extLst>
              <a:ext uri="{FF2B5EF4-FFF2-40B4-BE49-F238E27FC236}">
                <a16:creationId xmlns:a16="http://schemas.microsoft.com/office/drawing/2014/main" id="{A8E94594-A17A-234B-AF5B-0BAE6C516E2D}"/>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0925D094-3BB9-D442-9428-19E496890809}"/>
              </a:ext>
            </a:extLst>
          </p:cNvPr>
          <p:cNvSpPr txBox="1"/>
          <p:nvPr/>
        </p:nvSpPr>
        <p:spPr>
          <a:xfrm>
            <a:off x="1710529" y="5433723"/>
            <a:ext cx="6435944" cy="1200329"/>
          </a:xfrm>
          <a:prstGeom prst="rect">
            <a:avLst/>
          </a:prstGeom>
          <a:noFill/>
        </p:spPr>
        <p:txBody>
          <a:bodyPr wrap="square" rtlCol="0">
            <a:spAutoFit/>
          </a:bodyPr>
          <a:lstStyle/>
          <a:p>
            <a:r>
              <a:rPr lang="en-US" dirty="0">
                <a:solidFill>
                  <a:schemeClr val="bg1"/>
                </a:solidFill>
              </a:rPr>
              <a:t>Product Name: Upper and lower mast , Base frame assembly </a:t>
            </a:r>
          </a:p>
          <a:p>
            <a:r>
              <a:rPr lang="en-US" dirty="0">
                <a:solidFill>
                  <a:schemeClr val="bg1"/>
                </a:solidFill>
              </a:rPr>
              <a:t>Client: Sandvik Asia Pvt Ltd.</a:t>
            </a:r>
          </a:p>
          <a:p>
            <a:r>
              <a:rPr lang="en-US" dirty="0">
                <a:solidFill>
                  <a:schemeClr val="bg1"/>
                </a:solidFill>
              </a:rPr>
              <a:t>Weight: 3 tons </a:t>
            </a:r>
          </a:p>
          <a:p>
            <a:r>
              <a:rPr lang="en-US" dirty="0">
                <a:solidFill>
                  <a:schemeClr val="bg1"/>
                </a:solidFill>
              </a:rPr>
              <a:t>Application: Mining exploration </a:t>
            </a:r>
          </a:p>
        </p:txBody>
      </p:sp>
    </p:spTree>
    <p:extLst>
      <p:ext uri="{BB962C8B-B14F-4D97-AF65-F5344CB8AC3E}">
        <p14:creationId xmlns:p14="http://schemas.microsoft.com/office/powerpoint/2010/main" val="9775152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6" name="TextBox 15">
            <a:hlinkClick r:id="rId5" action="ppaction://hlinksldjump"/>
            <a:extLst>
              <a:ext uri="{FF2B5EF4-FFF2-40B4-BE49-F238E27FC236}">
                <a16:creationId xmlns:a16="http://schemas.microsoft.com/office/drawing/2014/main" id="{64FDA261-645A-B648-9DC3-8C57B9ACA2AF}"/>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8" name="Rectangle 17">
            <a:extLst>
              <a:ext uri="{FF2B5EF4-FFF2-40B4-BE49-F238E27FC236}">
                <a16:creationId xmlns:a16="http://schemas.microsoft.com/office/drawing/2014/main" id="{9F2A2723-698F-6F48-96ED-144606185F97}"/>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Rectangle 20">
            <a:hlinkClick r:id="rId6" action="ppaction://hlinksldjump"/>
            <a:extLst>
              <a:ext uri="{FF2B5EF4-FFF2-40B4-BE49-F238E27FC236}">
                <a16:creationId xmlns:a16="http://schemas.microsoft.com/office/drawing/2014/main" id="{4CA9EC1E-1217-AC4E-A5C7-8FCC765B3C92}"/>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2" name="Rectangle 21">
            <a:hlinkHover r:id="rId4" action="ppaction://hlinksldjump"/>
            <a:extLst>
              <a:ext uri="{FF2B5EF4-FFF2-40B4-BE49-F238E27FC236}">
                <a16:creationId xmlns:a16="http://schemas.microsoft.com/office/drawing/2014/main" id="{4FC4F838-3434-2745-86FF-290203E720FB}"/>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3" name="Rectangle 22">
            <a:hlinkHover r:id="rId7" action="ppaction://hlinksldjump"/>
            <a:extLst>
              <a:ext uri="{FF2B5EF4-FFF2-40B4-BE49-F238E27FC236}">
                <a16:creationId xmlns:a16="http://schemas.microsoft.com/office/drawing/2014/main" id="{C14EF59E-E426-9D44-B55E-D73A4162EDBF}"/>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4" name="Rectangle 23">
            <a:hlinkClick r:id="rId8" action="ppaction://hlinksldjump"/>
            <a:extLst>
              <a:ext uri="{FF2B5EF4-FFF2-40B4-BE49-F238E27FC236}">
                <a16:creationId xmlns:a16="http://schemas.microsoft.com/office/drawing/2014/main" id="{18D8C028-40C0-DC40-ADE3-97BD06333665}"/>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5" name="Rectangle 24">
            <a:extLst>
              <a:ext uri="{FF2B5EF4-FFF2-40B4-BE49-F238E27FC236}">
                <a16:creationId xmlns:a16="http://schemas.microsoft.com/office/drawing/2014/main" id="{A8E94594-A17A-234B-AF5B-0BAE6C516E2D}"/>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0925D094-3BB9-D442-9428-19E496890809}"/>
              </a:ext>
            </a:extLst>
          </p:cNvPr>
          <p:cNvSpPr txBox="1"/>
          <p:nvPr/>
        </p:nvSpPr>
        <p:spPr>
          <a:xfrm>
            <a:off x="1706866" y="5537962"/>
            <a:ext cx="6435944" cy="1200329"/>
          </a:xfrm>
          <a:prstGeom prst="rect">
            <a:avLst/>
          </a:prstGeom>
          <a:noFill/>
        </p:spPr>
        <p:txBody>
          <a:bodyPr wrap="square" rtlCol="0">
            <a:spAutoFit/>
          </a:bodyPr>
          <a:lstStyle/>
          <a:p>
            <a:r>
              <a:rPr lang="en-US" dirty="0">
                <a:solidFill>
                  <a:schemeClr val="bg1"/>
                </a:solidFill>
              </a:rPr>
              <a:t>Product Name: Pit Viper </a:t>
            </a:r>
          </a:p>
          <a:p>
            <a:r>
              <a:rPr lang="en-US" dirty="0">
                <a:solidFill>
                  <a:schemeClr val="bg1"/>
                </a:solidFill>
              </a:rPr>
              <a:t>Client: Epiroc Mining India Ltd.</a:t>
            </a:r>
          </a:p>
          <a:p>
            <a:r>
              <a:rPr lang="en-US" dirty="0">
                <a:solidFill>
                  <a:schemeClr val="bg1"/>
                </a:solidFill>
              </a:rPr>
              <a:t>Weight: 10 tons, Length: 24 Mtrs </a:t>
            </a:r>
          </a:p>
          <a:p>
            <a:r>
              <a:rPr lang="en-US" dirty="0">
                <a:solidFill>
                  <a:schemeClr val="bg1"/>
                </a:solidFill>
              </a:rPr>
              <a:t>Application: Mining exploration </a:t>
            </a:r>
          </a:p>
        </p:txBody>
      </p:sp>
      <p:pic>
        <p:nvPicPr>
          <p:cNvPr id="4" name="Picture 3">
            <a:extLst>
              <a:ext uri="{FF2B5EF4-FFF2-40B4-BE49-F238E27FC236}">
                <a16:creationId xmlns:a16="http://schemas.microsoft.com/office/drawing/2014/main" id="{11D1FFF6-A34F-5C4A-BCE4-36D7EBE24B3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952500" y="1001483"/>
            <a:ext cx="10096500" cy="4416771"/>
          </a:xfrm>
          <a:prstGeom prst="rect">
            <a:avLst/>
          </a:prstGeom>
        </p:spPr>
      </p:pic>
    </p:spTree>
    <p:extLst>
      <p:ext uri="{BB962C8B-B14F-4D97-AF65-F5344CB8AC3E}">
        <p14:creationId xmlns:p14="http://schemas.microsoft.com/office/powerpoint/2010/main" val="24578135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7"/>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6" name="TextBox 15">
            <a:hlinkClick r:id="rId5" action="ppaction://hlinksldjump"/>
            <a:extLst>
              <a:ext uri="{FF2B5EF4-FFF2-40B4-BE49-F238E27FC236}">
                <a16:creationId xmlns:a16="http://schemas.microsoft.com/office/drawing/2014/main" id="{64FDA261-645A-B648-9DC3-8C57B9ACA2AF}"/>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8" name="Rectangle 17">
            <a:extLst>
              <a:ext uri="{FF2B5EF4-FFF2-40B4-BE49-F238E27FC236}">
                <a16:creationId xmlns:a16="http://schemas.microsoft.com/office/drawing/2014/main" id="{9F2A2723-698F-6F48-96ED-144606185F97}"/>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Rectangle 20">
            <a:hlinkClick r:id="rId6" action="ppaction://hlinksldjump"/>
            <a:extLst>
              <a:ext uri="{FF2B5EF4-FFF2-40B4-BE49-F238E27FC236}">
                <a16:creationId xmlns:a16="http://schemas.microsoft.com/office/drawing/2014/main" id="{4CA9EC1E-1217-AC4E-A5C7-8FCC765B3C92}"/>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2" name="Rectangle 21">
            <a:hlinkHover r:id="rId4" action="ppaction://hlinksldjump"/>
            <a:extLst>
              <a:ext uri="{FF2B5EF4-FFF2-40B4-BE49-F238E27FC236}">
                <a16:creationId xmlns:a16="http://schemas.microsoft.com/office/drawing/2014/main" id="{4FC4F838-3434-2745-86FF-290203E720FB}"/>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3" name="Rectangle 22">
            <a:hlinkHover r:id="rId7" action="ppaction://hlinksldjump"/>
            <a:extLst>
              <a:ext uri="{FF2B5EF4-FFF2-40B4-BE49-F238E27FC236}">
                <a16:creationId xmlns:a16="http://schemas.microsoft.com/office/drawing/2014/main" id="{C14EF59E-E426-9D44-B55E-D73A4162EDBF}"/>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4" name="Rectangle 23">
            <a:hlinkClick r:id="rId8" action="ppaction://hlinksldjump"/>
            <a:extLst>
              <a:ext uri="{FF2B5EF4-FFF2-40B4-BE49-F238E27FC236}">
                <a16:creationId xmlns:a16="http://schemas.microsoft.com/office/drawing/2014/main" id="{18D8C028-40C0-DC40-ADE3-97BD06333665}"/>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5" name="Rectangle 24">
            <a:extLst>
              <a:ext uri="{FF2B5EF4-FFF2-40B4-BE49-F238E27FC236}">
                <a16:creationId xmlns:a16="http://schemas.microsoft.com/office/drawing/2014/main" id="{A8E94594-A17A-234B-AF5B-0BAE6C516E2D}"/>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0925D094-3BB9-D442-9428-19E496890809}"/>
              </a:ext>
            </a:extLst>
          </p:cNvPr>
          <p:cNvSpPr txBox="1"/>
          <p:nvPr/>
        </p:nvSpPr>
        <p:spPr>
          <a:xfrm>
            <a:off x="1706866" y="5537962"/>
            <a:ext cx="6435944" cy="1200329"/>
          </a:xfrm>
          <a:prstGeom prst="rect">
            <a:avLst/>
          </a:prstGeom>
          <a:noFill/>
        </p:spPr>
        <p:txBody>
          <a:bodyPr wrap="square" rtlCol="0">
            <a:spAutoFit/>
          </a:bodyPr>
          <a:lstStyle/>
          <a:p>
            <a:r>
              <a:rPr lang="en-US" dirty="0">
                <a:solidFill>
                  <a:schemeClr val="bg1"/>
                </a:solidFill>
              </a:rPr>
              <a:t>Product Name: Dump Box </a:t>
            </a:r>
          </a:p>
          <a:p>
            <a:r>
              <a:rPr lang="en-US" dirty="0">
                <a:solidFill>
                  <a:schemeClr val="bg1"/>
                </a:solidFill>
              </a:rPr>
              <a:t>Client: Epiroc Mining India Ltd.</a:t>
            </a:r>
          </a:p>
          <a:p>
            <a:r>
              <a:rPr lang="en-US" dirty="0">
                <a:solidFill>
                  <a:schemeClr val="bg1"/>
                </a:solidFill>
              </a:rPr>
              <a:t>Weight: 5.75 T</a:t>
            </a:r>
          </a:p>
          <a:p>
            <a:r>
              <a:rPr lang="en-US" dirty="0">
                <a:solidFill>
                  <a:schemeClr val="bg1"/>
                </a:solidFill>
              </a:rPr>
              <a:t>Application: Mining exploration </a:t>
            </a:r>
          </a:p>
        </p:txBody>
      </p:sp>
      <p:pic>
        <p:nvPicPr>
          <p:cNvPr id="3" name="Picture 2">
            <a:extLst>
              <a:ext uri="{FF2B5EF4-FFF2-40B4-BE49-F238E27FC236}">
                <a16:creationId xmlns:a16="http://schemas.microsoft.com/office/drawing/2014/main" id="{37009199-5FB9-B540-B286-921C2AAE416B}"/>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3032467" y="1040191"/>
            <a:ext cx="6127065" cy="4497771"/>
          </a:xfrm>
          <a:prstGeom prst="rect">
            <a:avLst/>
          </a:prstGeom>
        </p:spPr>
      </p:pic>
    </p:spTree>
    <p:extLst>
      <p:ext uri="{BB962C8B-B14F-4D97-AF65-F5344CB8AC3E}">
        <p14:creationId xmlns:p14="http://schemas.microsoft.com/office/powerpoint/2010/main" val="23149077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7"/>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6" name="TextBox 15">
            <a:hlinkClick r:id="rId5" action="ppaction://hlinksldjump"/>
            <a:extLst>
              <a:ext uri="{FF2B5EF4-FFF2-40B4-BE49-F238E27FC236}">
                <a16:creationId xmlns:a16="http://schemas.microsoft.com/office/drawing/2014/main" id="{64FDA261-645A-B648-9DC3-8C57B9ACA2AF}"/>
              </a:ext>
            </a:extLst>
          </p:cNvPr>
          <p:cNvSpPr txBox="1"/>
          <p:nvPr/>
        </p:nvSpPr>
        <p:spPr>
          <a:xfrm>
            <a:off x="10779624" y="156116"/>
            <a:ext cx="640471" cy="369332"/>
          </a:xfrm>
          <a:prstGeom prst="rect">
            <a:avLst/>
          </a:prstGeom>
          <a:noFill/>
        </p:spPr>
        <p:txBody>
          <a:bodyPr wrap="square" rtlCol="0">
            <a:spAutoFit/>
          </a:bodyPr>
          <a:lstStyle/>
          <a:p>
            <a:r>
              <a:rPr lang="en-US" dirty="0">
                <a:solidFill>
                  <a:schemeClr val="bg1"/>
                </a:solidFill>
              </a:rPr>
              <a:t>Back</a:t>
            </a:r>
          </a:p>
        </p:txBody>
      </p:sp>
      <p:sp>
        <p:nvSpPr>
          <p:cNvPr id="18" name="Rectangle 17">
            <a:extLst>
              <a:ext uri="{FF2B5EF4-FFF2-40B4-BE49-F238E27FC236}">
                <a16:creationId xmlns:a16="http://schemas.microsoft.com/office/drawing/2014/main" id="{9F2A2723-698F-6F48-96ED-144606185F97}"/>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Rectangle 20">
            <a:hlinkClick r:id="rId6" action="ppaction://hlinksldjump"/>
            <a:extLst>
              <a:ext uri="{FF2B5EF4-FFF2-40B4-BE49-F238E27FC236}">
                <a16:creationId xmlns:a16="http://schemas.microsoft.com/office/drawing/2014/main" id="{4CA9EC1E-1217-AC4E-A5C7-8FCC765B3C92}"/>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2" name="Rectangle 21">
            <a:hlinkHover r:id="rId4" action="ppaction://hlinksldjump"/>
            <a:extLst>
              <a:ext uri="{FF2B5EF4-FFF2-40B4-BE49-F238E27FC236}">
                <a16:creationId xmlns:a16="http://schemas.microsoft.com/office/drawing/2014/main" id="{4FC4F838-3434-2745-86FF-290203E720FB}"/>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3" name="Rectangle 22">
            <a:hlinkHover r:id="rId7" action="ppaction://hlinksldjump"/>
            <a:extLst>
              <a:ext uri="{FF2B5EF4-FFF2-40B4-BE49-F238E27FC236}">
                <a16:creationId xmlns:a16="http://schemas.microsoft.com/office/drawing/2014/main" id="{C14EF59E-E426-9D44-B55E-D73A4162EDBF}"/>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4" name="Rectangle 23">
            <a:hlinkClick r:id="rId8" action="ppaction://hlinksldjump"/>
            <a:extLst>
              <a:ext uri="{FF2B5EF4-FFF2-40B4-BE49-F238E27FC236}">
                <a16:creationId xmlns:a16="http://schemas.microsoft.com/office/drawing/2014/main" id="{18D8C028-40C0-DC40-ADE3-97BD06333665}"/>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5" name="Rectangle 24">
            <a:extLst>
              <a:ext uri="{FF2B5EF4-FFF2-40B4-BE49-F238E27FC236}">
                <a16:creationId xmlns:a16="http://schemas.microsoft.com/office/drawing/2014/main" id="{A8E94594-A17A-234B-AF5B-0BAE6C516E2D}"/>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7" name="TextBox 16">
            <a:extLst>
              <a:ext uri="{FF2B5EF4-FFF2-40B4-BE49-F238E27FC236}">
                <a16:creationId xmlns:a16="http://schemas.microsoft.com/office/drawing/2014/main" id="{0925D094-3BB9-D442-9428-19E496890809}"/>
              </a:ext>
            </a:extLst>
          </p:cNvPr>
          <p:cNvSpPr txBox="1"/>
          <p:nvPr/>
        </p:nvSpPr>
        <p:spPr>
          <a:xfrm>
            <a:off x="1706866" y="5537962"/>
            <a:ext cx="6435944" cy="1200329"/>
          </a:xfrm>
          <a:prstGeom prst="rect">
            <a:avLst/>
          </a:prstGeom>
          <a:noFill/>
        </p:spPr>
        <p:txBody>
          <a:bodyPr wrap="square" rtlCol="0">
            <a:spAutoFit/>
          </a:bodyPr>
          <a:lstStyle/>
          <a:p>
            <a:r>
              <a:rPr lang="en-US" dirty="0">
                <a:solidFill>
                  <a:schemeClr val="bg1"/>
                </a:solidFill>
              </a:rPr>
              <a:t>Product Name: Stator Housing</a:t>
            </a:r>
          </a:p>
          <a:p>
            <a:r>
              <a:rPr lang="en-US" dirty="0">
                <a:solidFill>
                  <a:schemeClr val="bg1"/>
                </a:solidFill>
              </a:rPr>
              <a:t>Client: </a:t>
            </a:r>
            <a:r>
              <a:rPr lang="en-US" dirty="0" err="1">
                <a:solidFill>
                  <a:schemeClr val="bg1"/>
                </a:solidFill>
              </a:rPr>
              <a:t>Flender</a:t>
            </a:r>
            <a:endParaRPr lang="en-US" dirty="0">
              <a:solidFill>
                <a:schemeClr val="bg1"/>
              </a:solidFill>
            </a:endParaRPr>
          </a:p>
          <a:p>
            <a:r>
              <a:rPr lang="en-US" dirty="0">
                <a:solidFill>
                  <a:schemeClr val="bg1"/>
                </a:solidFill>
              </a:rPr>
              <a:t>Weight:  1.8 T</a:t>
            </a:r>
          </a:p>
          <a:p>
            <a:r>
              <a:rPr lang="en-US" dirty="0">
                <a:solidFill>
                  <a:schemeClr val="bg1"/>
                </a:solidFill>
              </a:rPr>
              <a:t>Application: Wind energy </a:t>
            </a:r>
          </a:p>
        </p:txBody>
      </p:sp>
      <p:pic>
        <p:nvPicPr>
          <p:cNvPr id="3" name="Picture 2">
            <a:extLst>
              <a:ext uri="{FF2B5EF4-FFF2-40B4-BE49-F238E27FC236}">
                <a16:creationId xmlns:a16="http://schemas.microsoft.com/office/drawing/2014/main" id="{7C7C1484-44CA-CA4E-CF0F-D7E4F8DF21F4}"/>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36240" y="996351"/>
            <a:ext cx="6152685" cy="4614514"/>
          </a:xfrm>
          <a:prstGeom prst="rect">
            <a:avLst/>
          </a:prstGeom>
        </p:spPr>
      </p:pic>
    </p:spTree>
    <p:extLst>
      <p:ext uri="{BB962C8B-B14F-4D97-AF65-F5344CB8AC3E}">
        <p14:creationId xmlns:p14="http://schemas.microsoft.com/office/powerpoint/2010/main" val="25254024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4" name="TextBox 3">
            <a:extLst>
              <a:ext uri="{FF2B5EF4-FFF2-40B4-BE49-F238E27FC236}">
                <a16:creationId xmlns:a16="http://schemas.microsoft.com/office/drawing/2014/main" id="{5C58C5E9-6D65-2C4A-A20C-4D7CA885FFE5}"/>
              </a:ext>
            </a:extLst>
          </p:cNvPr>
          <p:cNvSpPr txBox="1"/>
          <p:nvPr/>
        </p:nvSpPr>
        <p:spPr>
          <a:xfrm>
            <a:off x="811445" y="1106116"/>
            <a:ext cx="10955187" cy="461665"/>
          </a:xfrm>
          <a:prstGeom prst="rect">
            <a:avLst/>
          </a:prstGeom>
          <a:noFill/>
        </p:spPr>
        <p:txBody>
          <a:bodyPr wrap="square" rtlCol="0">
            <a:spAutoFit/>
          </a:bodyPr>
          <a:lstStyle/>
          <a:p>
            <a:r>
              <a:rPr lang="en-US" sz="2400" b="1" dirty="0">
                <a:solidFill>
                  <a:schemeClr val="bg1"/>
                </a:solidFill>
              </a:rPr>
              <a:t>New Addition to Clientele: Precision fabrication and machined structure for Defence.</a:t>
            </a:r>
          </a:p>
        </p:txBody>
      </p:sp>
      <p:pic>
        <p:nvPicPr>
          <p:cNvPr id="9" name="Picture 8">
            <a:extLst>
              <a:ext uri="{FF2B5EF4-FFF2-40B4-BE49-F238E27FC236}">
                <a16:creationId xmlns:a16="http://schemas.microsoft.com/office/drawing/2014/main" id="{114331E0-014D-BC48-B4AC-6F357C3A30C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375884" y="2291905"/>
            <a:ext cx="9440232" cy="4346709"/>
          </a:xfrm>
          <a:prstGeom prst="rect">
            <a:avLst/>
          </a:prstGeom>
        </p:spPr>
      </p:pic>
      <p:sp>
        <p:nvSpPr>
          <p:cNvPr id="3" name="TextBox 2">
            <a:extLst>
              <a:ext uri="{FF2B5EF4-FFF2-40B4-BE49-F238E27FC236}">
                <a16:creationId xmlns:a16="http://schemas.microsoft.com/office/drawing/2014/main" id="{C6449C8F-BE10-8A41-9DFC-BD8E0C2A0B83}"/>
              </a:ext>
            </a:extLst>
          </p:cNvPr>
          <p:cNvSpPr txBox="1"/>
          <p:nvPr/>
        </p:nvSpPr>
        <p:spPr>
          <a:xfrm>
            <a:off x="3396342" y="1813401"/>
            <a:ext cx="5399316" cy="369332"/>
          </a:xfrm>
          <a:prstGeom prst="rect">
            <a:avLst/>
          </a:prstGeom>
          <a:noFill/>
        </p:spPr>
        <p:txBody>
          <a:bodyPr wrap="square" rtlCol="0">
            <a:spAutoFit/>
          </a:bodyPr>
          <a:lstStyle/>
          <a:p>
            <a:r>
              <a:rPr lang="en-US" dirty="0">
                <a:solidFill>
                  <a:schemeClr val="bg1"/>
                </a:solidFill>
              </a:rPr>
              <a:t>Underframe for </a:t>
            </a:r>
            <a:r>
              <a:rPr lang="en-US" dirty="0" err="1">
                <a:solidFill>
                  <a:schemeClr val="bg1"/>
                </a:solidFill>
              </a:rPr>
              <a:t>Pinaka</a:t>
            </a:r>
            <a:r>
              <a:rPr lang="en-US" dirty="0">
                <a:solidFill>
                  <a:schemeClr val="bg1"/>
                </a:solidFill>
              </a:rPr>
              <a:t> Multi Barrel rocket Launcher </a:t>
            </a:r>
          </a:p>
        </p:txBody>
      </p:sp>
    </p:spTree>
    <p:extLst>
      <p:ext uri="{BB962C8B-B14F-4D97-AF65-F5344CB8AC3E}">
        <p14:creationId xmlns:p14="http://schemas.microsoft.com/office/powerpoint/2010/main" val="18791614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 action="ppaction://hlinkshowjump?jump=firstslide"/>
            <a:extLst>
              <a:ext uri="{FF2B5EF4-FFF2-40B4-BE49-F238E27FC236}">
                <a16:creationId xmlns:a16="http://schemas.microsoft.com/office/drawing/2014/main" id="{6377684A-FEDF-5349-901F-5C8E99178D79}"/>
              </a:ext>
            </a:extLst>
          </p:cNvPr>
          <p:cNvPicPr>
            <a:picLocks noChangeAspect="1"/>
          </p:cNvPicPr>
          <p:nvPr/>
        </p:nvPicPr>
        <p:blipFill>
          <a:blip r:embed="rId2" cstate="email">
            <a:alphaModFix amt="81000"/>
            <a:extLst>
              <a:ext uri="{28A0092B-C50C-407E-A947-70E740481C1C}">
                <a14:useLocalDpi xmlns:a14="http://schemas.microsoft.com/office/drawing/2010/main"/>
              </a:ext>
            </a:extLst>
          </a:blip>
          <a:stretch>
            <a:fillRect/>
          </a:stretch>
        </p:blipFill>
        <p:spPr>
          <a:xfrm>
            <a:off x="1088" y="27038"/>
            <a:ext cx="12192000" cy="6858000"/>
          </a:xfrm>
          <a:prstGeom prst="rect">
            <a:avLst/>
          </a:prstGeom>
        </p:spPr>
      </p:pic>
      <p:grpSp>
        <p:nvGrpSpPr>
          <p:cNvPr id="23" name="Group 22">
            <a:extLst>
              <a:ext uri="{FF2B5EF4-FFF2-40B4-BE49-F238E27FC236}">
                <a16:creationId xmlns:a16="http://schemas.microsoft.com/office/drawing/2014/main" id="{378AF18E-6E0C-654E-88F2-E129916FCD73}"/>
              </a:ext>
            </a:extLst>
          </p:cNvPr>
          <p:cNvGrpSpPr/>
          <p:nvPr/>
        </p:nvGrpSpPr>
        <p:grpSpPr>
          <a:xfrm>
            <a:off x="548667" y="469626"/>
            <a:ext cx="11094666" cy="497149"/>
            <a:chOff x="35170" y="469626"/>
            <a:chExt cx="11094666" cy="497149"/>
          </a:xfrm>
        </p:grpSpPr>
        <p:sp>
          <p:nvSpPr>
            <p:cNvPr id="6" name="Rectangle 5">
              <a:hlinkClick r:id="rId3" action="ppaction://hlinksldjump"/>
            </p:cNvPr>
            <p:cNvSpPr/>
            <p:nvPr/>
          </p:nvSpPr>
          <p:spPr>
            <a:xfrm>
              <a:off x="3517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cs typeface="Segoe UI Light" panose="020B0502040204020203" pitchFamily="34" charset="0"/>
                </a:rPr>
                <a:t>Home</a:t>
              </a: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0" name="Rectangle 9">
              <a:hlinkClick r:id="rId4"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About Us</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1" name="Rectangle 10">
              <a:hlinkClick r:id="rId5" action="ppaction://hlinksldjump"/>
            </p:cNvPr>
            <p:cNvSpPr/>
            <p:nvPr/>
          </p:nvSpPr>
          <p:spPr>
            <a:xfrm>
              <a:off x="449072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Facility</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6"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7"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43116" y="906834"/>
            <a:ext cx="2173116" cy="7662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rgbClr val="FF9300"/>
              </a:solidFill>
              <a:latin typeface="Segoe UI Light" panose="020B0502040204020203" pitchFamily="34" charset="0"/>
              <a:cs typeface="Segoe UI Light" panose="020B0502040204020203" pitchFamily="34" charset="0"/>
            </a:endParaRPr>
          </a:p>
        </p:txBody>
      </p:sp>
      <p:sp>
        <p:nvSpPr>
          <p:cNvPr id="16" name="Rectangle 15">
            <a:hlinkClick r:id="" action="ppaction://hlinkshowjump?jump=endshow"/>
            <a:hlinkHover r:id="rId4" action="ppaction://hlinksldjump"/>
            <a:extLst>
              <a:ext uri="{FF2B5EF4-FFF2-40B4-BE49-F238E27FC236}">
                <a16:creationId xmlns:a16="http://schemas.microsoft.com/office/drawing/2014/main" id="{ED5ABE4C-D10B-C646-B459-8363B92087FE}"/>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6" name="Rectangle 25">
            <a:extLst>
              <a:ext uri="{FF2B5EF4-FFF2-40B4-BE49-F238E27FC236}">
                <a16:creationId xmlns:a16="http://schemas.microsoft.com/office/drawing/2014/main" id="{9A5A9E8B-4B07-2E49-AF49-3BE46AC05844}"/>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BFD0011F-EE5C-FD4B-889F-995BAB8E7680}"/>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5024" t="34362"/>
          <a:stretch/>
        </p:blipFill>
        <p:spPr>
          <a:xfrm>
            <a:off x="763543" y="1010495"/>
            <a:ext cx="5368407" cy="2785254"/>
          </a:xfrm>
          <a:prstGeom prst="rect">
            <a:avLst/>
          </a:prstGeom>
        </p:spPr>
      </p:pic>
      <p:pic>
        <p:nvPicPr>
          <p:cNvPr id="17" name="Picture 16">
            <a:extLst>
              <a:ext uri="{FF2B5EF4-FFF2-40B4-BE49-F238E27FC236}">
                <a16:creationId xmlns:a16="http://schemas.microsoft.com/office/drawing/2014/main" id="{3DB735D8-7108-EB43-B32E-F82740F9FC3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5333" t="34489"/>
          <a:stretch/>
        </p:blipFill>
        <p:spPr>
          <a:xfrm>
            <a:off x="6254498" y="1021425"/>
            <a:ext cx="4815840" cy="2794704"/>
          </a:xfrm>
          <a:prstGeom prst="rect">
            <a:avLst/>
          </a:prstGeom>
        </p:spPr>
      </p:pic>
      <p:pic>
        <p:nvPicPr>
          <p:cNvPr id="19" name="Picture 18">
            <a:extLst>
              <a:ext uri="{FF2B5EF4-FFF2-40B4-BE49-F238E27FC236}">
                <a16:creationId xmlns:a16="http://schemas.microsoft.com/office/drawing/2014/main" id="{2016117C-7FA3-A74F-B32D-8B0C850F728A}"/>
              </a:ext>
            </a:extLst>
          </p:cNvPr>
          <p:cNvPicPr>
            <a:picLocks noChangeAspect="1"/>
          </p:cNvPicPr>
          <p:nvPr/>
        </p:nvPicPr>
        <p:blipFill rotWithShape="1">
          <a:blip r:embed="rId10">
            <a:extLst>
              <a:ext uri="{28A0092B-C50C-407E-A947-70E740481C1C}">
                <a14:useLocalDpi xmlns:a14="http://schemas.microsoft.com/office/drawing/2010/main" val="0"/>
              </a:ext>
            </a:extLst>
          </a:blip>
          <a:srcRect l="26613" t="17656" r="19500"/>
          <a:stretch/>
        </p:blipFill>
        <p:spPr>
          <a:xfrm>
            <a:off x="3852831" y="3799446"/>
            <a:ext cx="4558238" cy="3112629"/>
          </a:xfrm>
          <a:prstGeom prst="rect">
            <a:avLst/>
          </a:prstGeom>
        </p:spPr>
      </p:pic>
    </p:spTree>
    <p:extLst>
      <p:ext uri="{BB962C8B-B14F-4D97-AF65-F5344CB8AC3E}">
        <p14:creationId xmlns:p14="http://schemas.microsoft.com/office/powerpoint/2010/main" val="42444133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5" name="Picture 4">
            <a:extLst>
              <a:ext uri="{FF2B5EF4-FFF2-40B4-BE49-F238E27FC236}">
                <a16:creationId xmlns:a16="http://schemas.microsoft.com/office/drawing/2014/main" id="{C72B2D94-7B07-7744-9450-EECCBEF8BAAE}"/>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710699" y="1712147"/>
            <a:ext cx="8770602" cy="4933463"/>
          </a:xfrm>
          <a:prstGeom prst="rect">
            <a:avLst/>
          </a:prstGeom>
        </p:spPr>
      </p:pic>
      <p:sp>
        <p:nvSpPr>
          <p:cNvPr id="16" name="TextBox 15">
            <a:extLst>
              <a:ext uri="{FF2B5EF4-FFF2-40B4-BE49-F238E27FC236}">
                <a16:creationId xmlns:a16="http://schemas.microsoft.com/office/drawing/2014/main" id="{209B086B-A3AD-4C46-9929-A5CAB0BC3659}"/>
              </a:ext>
            </a:extLst>
          </p:cNvPr>
          <p:cNvSpPr txBox="1"/>
          <p:nvPr/>
        </p:nvSpPr>
        <p:spPr>
          <a:xfrm>
            <a:off x="3508102" y="1065853"/>
            <a:ext cx="6275978" cy="461665"/>
          </a:xfrm>
          <a:prstGeom prst="rect">
            <a:avLst/>
          </a:prstGeom>
          <a:noFill/>
        </p:spPr>
        <p:txBody>
          <a:bodyPr wrap="square" rtlCol="0">
            <a:spAutoFit/>
          </a:bodyPr>
          <a:lstStyle/>
          <a:p>
            <a:r>
              <a:rPr lang="en-US" sz="2400" b="1" dirty="0">
                <a:solidFill>
                  <a:schemeClr val="bg1"/>
                </a:solidFill>
              </a:rPr>
              <a:t>Cradle for </a:t>
            </a:r>
            <a:r>
              <a:rPr lang="en-US" sz="2400" b="1" dirty="0" err="1">
                <a:solidFill>
                  <a:schemeClr val="bg1"/>
                </a:solidFill>
              </a:rPr>
              <a:t>Pinaka</a:t>
            </a:r>
            <a:r>
              <a:rPr lang="en-US" sz="2400" b="1" dirty="0">
                <a:solidFill>
                  <a:schemeClr val="bg1"/>
                </a:solidFill>
              </a:rPr>
              <a:t> Multi Barrel rocket Launcher </a:t>
            </a:r>
          </a:p>
        </p:txBody>
      </p:sp>
    </p:spTree>
    <p:extLst>
      <p:ext uri="{BB962C8B-B14F-4D97-AF65-F5344CB8AC3E}">
        <p14:creationId xmlns:p14="http://schemas.microsoft.com/office/powerpoint/2010/main" val="411379082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209B086B-A3AD-4C46-9929-A5CAB0BC3659}"/>
              </a:ext>
            </a:extLst>
          </p:cNvPr>
          <p:cNvSpPr txBox="1"/>
          <p:nvPr/>
        </p:nvSpPr>
        <p:spPr>
          <a:xfrm>
            <a:off x="3396341" y="1140007"/>
            <a:ext cx="5878287" cy="369332"/>
          </a:xfrm>
          <a:prstGeom prst="rect">
            <a:avLst/>
          </a:prstGeom>
          <a:noFill/>
        </p:spPr>
        <p:txBody>
          <a:bodyPr wrap="square" rtlCol="0">
            <a:spAutoFit/>
          </a:bodyPr>
          <a:lstStyle/>
          <a:p>
            <a:r>
              <a:rPr lang="en-US" dirty="0">
                <a:solidFill>
                  <a:schemeClr val="bg1"/>
                </a:solidFill>
              </a:rPr>
              <a:t>Rotating Base Body for </a:t>
            </a:r>
            <a:r>
              <a:rPr lang="en-US" dirty="0" err="1">
                <a:solidFill>
                  <a:schemeClr val="bg1"/>
                </a:solidFill>
              </a:rPr>
              <a:t>Pinaka</a:t>
            </a:r>
            <a:r>
              <a:rPr lang="en-US" dirty="0">
                <a:solidFill>
                  <a:schemeClr val="bg1"/>
                </a:solidFill>
              </a:rPr>
              <a:t> Multi Barrel Rocket Launcher </a:t>
            </a:r>
          </a:p>
        </p:txBody>
      </p:sp>
      <p:pic>
        <p:nvPicPr>
          <p:cNvPr id="6" name="Picture 5">
            <a:extLst>
              <a:ext uri="{FF2B5EF4-FFF2-40B4-BE49-F238E27FC236}">
                <a16:creationId xmlns:a16="http://schemas.microsoft.com/office/drawing/2014/main" id="{2F7A064D-E676-DF48-A69C-737674C77D90}"/>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681843" y="1538914"/>
            <a:ext cx="8828313" cy="5053897"/>
          </a:xfrm>
          <a:prstGeom prst="rect">
            <a:avLst/>
          </a:prstGeom>
        </p:spPr>
      </p:pic>
    </p:spTree>
    <p:extLst>
      <p:ext uri="{BB962C8B-B14F-4D97-AF65-F5344CB8AC3E}">
        <p14:creationId xmlns:p14="http://schemas.microsoft.com/office/powerpoint/2010/main" val="140587557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209B086B-A3AD-4C46-9929-A5CAB0BC3659}"/>
              </a:ext>
            </a:extLst>
          </p:cNvPr>
          <p:cNvSpPr txBox="1"/>
          <p:nvPr/>
        </p:nvSpPr>
        <p:spPr>
          <a:xfrm>
            <a:off x="5021802" y="906555"/>
            <a:ext cx="3505202" cy="369332"/>
          </a:xfrm>
          <a:prstGeom prst="rect">
            <a:avLst/>
          </a:prstGeom>
          <a:noFill/>
        </p:spPr>
        <p:txBody>
          <a:bodyPr wrap="square" rtlCol="0">
            <a:spAutoFit/>
          </a:bodyPr>
          <a:lstStyle/>
          <a:p>
            <a:r>
              <a:rPr lang="en-US" dirty="0">
                <a:solidFill>
                  <a:schemeClr val="bg1"/>
                </a:solidFill>
              </a:rPr>
              <a:t>Structures for Army</a:t>
            </a:r>
          </a:p>
        </p:txBody>
      </p:sp>
      <p:pic>
        <p:nvPicPr>
          <p:cNvPr id="5" name="Picture 4">
            <a:extLst>
              <a:ext uri="{FF2B5EF4-FFF2-40B4-BE49-F238E27FC236}">
                <a16:creationId xmlns:a16="http://schemas.microsoft.com/office/drawing/2014/main" id="{2EE5D0C1-D7D5-5A4D-BCB1-B4B796E5911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05280" y="1346930"/>
            <a:ext cx="9208104" cy="5347784"/>
          </a:xfrm>
          <a:prstGeom prst="rect">
            <a:avLst/>
          </a:prstGeom>
        </p:spPr>
      </p:pic>
    </p:spTree>
    <p:extLst>
      <p:ext uri="{BB962C8B-B14F-4D97-AF65-F5344CB8AC3E}">
        <p14:creationId xmlns:p14="http://schemas.microsoft.com/office/powerpoint/2010/main" val="7189541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209B086B-A3AD-4C46-9929-A5CAB0BC3659}"/>
              </a:ext>
            </a:extLst>
          </p:cNvPr>
          <p:cNvSpPr txBox="1"/>
          <p:nvPr/>
        </p:nvSpPr>
        <p:spPr>
          <a:xfrm>
            <a:off x="4983479" y="916859"/>
            <a:ext cx="3505202" cy="369332"/>
          </a:xfrm>
          <a:prstGeom prst="rect">
            <a:avLst/>
          </a:prstGeom>
          <a:noFill/>
        </p:spPr>
        <p:txBody>
          <a:bodyPr wrap="square" rtlCol="0">
            <a:spAutoFit/>
          </a:bodyPr>
          <a:lstStyle/>
          <a:p>
            <a:r>
              <a:rPr lang="en-US" dirty="0">
                <a:solidFill>
                  <a:schemeClr val="bg1"/>
                </a:solidFill>
              </a:rPr>
              <a:t>Structures for Army</a:t>
            </a:r>
          </a:p>
        </p:txBody>
      </p:sp>
      <p:pic>
        <p:nvPicPr>
          <p:cNvPr id="5" name="Picture 4">
            <a:extLst>
              <a:ext uri="{FF2B5EF4-FFF2-40B4-BE49-F238E27FC236}">
                <a16:creationId xmlns:a16="http://schemas.microsoft.com/office/drawing/2014/main" id="{B93E7F2B-FA6A-204F-8E28-30FA7B0A1D4D}"/>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rot="5400000">
            <a:off x="3359954" y="-984035"/>
            <a:ext cx="5472092" cy="10012545"/>
          </a:xfrm>
          <a:prstGeom prst="rect">
            <a:avLst/>
          </a:prstGeom>
        </p:spPr>
      </p:pic>
    </p:spTree>
    <p:extLst>
      <p:ext uri="{BB962C8B-B14F-4D97-AF65-F5344CB8AC3E}">
        <p14:creationId xmlns:p14="http://schemas.microsoft.com/office/powerpoint/2010/main" val="26894681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32978"/>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209B086B-A3AD-4C46-9929-A5CAB0BC3659}"/>
              </a:ext>
            </a:extLst>
          </p:cNvPr>
          <p:cNvSpPr txBox="1"/>
          <p:nvPr/>
        </p:nvSpPr>
        <p:spPr>
          <a:xfrm>
            <a:off x="4983479" y="916859"/>
            <a:ext cx="3505202" cy="369332"/>
          </a:xfrm>
          <a:prstGeom prst="rect">
            <a:avLst/>
          </a:prstGeom>
          <a:noFill/>
        </p:spPr>
        <p:txBody>
          <a:bodyPr wrap="square" rtlCol="0">
            <a:spAutoFit/>
          </a:bodyPr>
          <a:lstStyle/>
          <a:p>
            <a:r>
              <a:rPr lang="en-US" dirty="0">
                <a:solidFill>
                  <a:schemeClr val="bg1"/>
                </a:solidFill>
              </a:rPr>
              <a:t>Structures for Airforce</a:t>
            </a:r>
          </a:p>
        </p:txBody>
      </p:sp>
      <p:pic>
        <p:nvPicPr>
          <p:cNvPr id="4" name="Picture 3">
            <a:extLst>
              <a:ext uri="{FF2B5EF4-FFF2-40B4-BE49-F238E27FC236}">
                <a16:creationId xmlns:a16="http://schemas.microsoft.com/office/drawing/2014/main" id="{A763BDF4-7F12-D549-A106-4C7D628AB2FA}"/>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0" y="1240527"/>
            <a:ext cx="6096000" cy="5606587"/>
          </a:xfrm>
          <a:prstGeom prst="rect">
            <a:avLst/>
          </a:prstGeom>
        </p:spPr>
      </p:pic>
      <p:pic>
        <p:nvPicPr>
          <p:cNvPr id="6" name="Picture 5">
            <a:extLst>
              <a:ext uri="{FF2B5EF4-FFF2-40B4-BE49-F238E27FC236}">
                <a16:creationId xmlns:a16="http://schemas.microsoft.com/office/drawing/2014/main" id="{853657D5-AB81-F742-84FA-651474586E25}"/>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6094259" y="1240527"/>
            <a:ext cx="6092841" cy="5598783"/>
          </a:xfrm>
          <a:prstGeom prst="rect">
            <a:avLst/>
          </a:prstGeom>
        </p:spPr>
      </p:pic>
    </p:spTree>
    <p:extLst>
      <p:ext uri="{BB962C8B-B14F-4D97-AF65-F5344CB8AC3E}">
        <p14:creationId xmlns:p14="http://schemas.microsoft.com/office/powerpoint/2010/main" val="7503884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32978"/>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pic>
        <p:nvPicPr>
          <p:cNvPr id="3" name="Picture 2">
            <a:extLst>
              <a:ext uri="{FF2B5EF4-FFF2-40B4-BE49-F238E27FC236}">
                <a16:creationId xmlns:a16="http://schemas.microsoft.com/office/drawing/2014/main" id="{AB8CCCD7-9EA7-5C48-B080-2677704372C5}"/>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4156633" y="1577426"/>
            <a:ext cx="3878733" cy="5048770"/>
          </a:xfrm>
          <a:prstGeom prst="rect">
            <a:avLst/>
          </a:prstGeom>
        </p:spPr>
      </p:pic>
      <p:sp>
        <p:nvSpPr>
          <p:cNvPr id="5" name="TextBox 4">
            <a:extLst>
              <a:ext uri="{FF2B5EF4-FFF2-40B4-BE49-F238E27FC236}">
                <a16:creationId xmlns:a16="http://schemas.microsoft.com/office/drawing/2014/main" id="{FE514A36-E453-B247-B4BD-A9C08A2CE412}"/>
              </a:ext>
            </a:extLst>
          </p:cNvPr>
          <p:cNvSpPr txBox="1"/>
          <p:nvPr/>
        </p:nvSpPr>
        <p:spPr>
          <a:xfrm>
            <a:off x="4582160" y="1137920"/>
            <a:ext cx="3342640" cy="375920"/>
          </a:xfrm>
          <a:prstGeom prst="rect">
            <a:avLst/>
          </a:prstGeom>
          <a:noFill/>
        </p:spPr>
        <p:txBody>
          <a:bodyPr wrap="square" rtlCol="0">
            <a:spAutoFit/>
          </a:bodyPr>
          <a:lstStyle/>
          <a:p>
            <a:r>
              <a:rPr lang="en-US" dirty="0">
                <a:solidFill>
                  <a:schemeClr val="bg1"/>
                </a:solidFill>
              </a:rPr>
              <a:t>Oil Separators for Atlas Copco</a:t>
            </a:r>
          </a:p>
        </p:txBody>
      </p:sp>
    </p:spTree>
    <p:extLst>
      <p:ext uri="{BB962C8B-B14F-4D97-AF65-F5344CB8AC3E}">
        <p14:creationId xmlns:p14="http://schemas.microsoft.com/office/powerpoint/2010/main" val="964775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8067440E-59A4-4B40-B211-AA1BA5D4AB79}"/>
              </a:ext>
            </a:extLst>
          </p:cNvPr>
          <p:cNvSpPr txBox="1"/>
          <p:nvPr/>
        </p:nvSpPr>
        <p:spPr>
          <a:xfrm>
            <a:off x="1939629" y="5153552"/>
            <a:ext cx="4413832" cy="1200329"/>
          </a:xfrm>
          <a:prstGeom prst="rect">
            <a:avLst/>
          </a:prstGeom>
          <a:noFill/>
        </p:spPr>
        <p:txBody>
          <a:bodyPr wrap="square" rtlCol="0">
            <a:spAutoFit/>
          </a:bodyPr>
          <a:lstStyle/>
          <a:p>
            <a:r>
              <a:rPr lang="en-US" dirty="0">
                <a:solidFill>
                  <a:schemeClr val="bg1"/>
                </a:solidFill>
              </a:rPr>
              <a:t>Product Name: Calendria</a:t>
            </a:r>
          </a:p>
          <a:p>
            <a:r>
              <a:rPr lang="en-US" dirty="0">
                <a:solidFill>
                  <a:schemeClr val="bg1"/>
                </a:solidFill>
              </a:rPr>
              <a:t>Client: Alfa Laval – Saba Chemicals - Malaysia </a:t>
            </a:r>
          </a:p>
          <a:p>
            <a:r>
              <a:rPr lang="en-US" dirty="0">
                <a:solidFill>
                  <a:schemeClr val="bg1"/>
                </a:solidFill>
              </a:rPr>
              <a:t>Weight: 60 tons</a:t>
            </a:r>
          </a:p>
          <a:p>
            <a:r>
              <a:rPr lang="en-US" dirty="0">
                <a:solidFill>
                  <a:schemeClr val="bg1"/>
                </a:solidFill>
              </a:rPr>
              <a:t>Application: Chemicals</a:t>
            </a:r>
          </a:p>
        </p:txBody>
      </p:sp>
      <p:pic>
        <p:nvPicPr>
          <p:cNvPr id="4" name="Picture 3">
            <a:extLst>
              <a:ext uri="{FF2B5EF4-FFF2-40B4-BE49-F238E27FC236}">
                <a16:creationId xmlns:a16="http://schemas.microsoft.com/office/drawing/2014/main" id="{2385829C-713C-F743-990B-D4CF56F09FA2}"/>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2051417" y="1158865"/>
            <a:ext cx="8089166" cy="3809282"/>
          </a:xfrm>
          <a:prstGeom prst="rect">
            <a:avLst/>
          </a:prstGeom>
        </p:spPr>
      </p:pic>
    </p:spTree>
    <p:extLst>
      <p:ext uri="{BB962C8B-B14F-4D97-AF65-F5344CB8AC3E}">
        <p14:creationId xmlns:p14="http://schemas.microsoft.com/office/powerpoint/2010/main" val="12107548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pic>
        <p:nvPicPr>
          <p:cNvPr id="20" name="Picture 19">
            <a:extLst>
              <a:ext uri="{FF2B5EF4-FFF2-40B4-BE49-F238E27FC236}">
                <a16:creationId xmlns:a16="http://schemas.microsoft.com/office/drawing/2014/main" id="{61258422-B2B1-D247-A892-4285D9318E21}"/>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710939" y="1093862"/>
            <a:ext cx="10770121" cy="3758110"/>
          </a:xfrm>
          <a:prstGeom prst="rect">
            <a:avLst/>
          </a:prstGeom>
        </p:spPr>
      </p:pic>
      <p:sp>
        <p:nvSpPr>
          <p:cNvPr id="16" name="Rectangle 15">
            <a:extLst>
              <a:ext uri="{FF2B5EF4-FFF2-40B4-BE49-F238E27FC236}">
                <a16:creationId xmlns:a16="http://schemas.microsoft.com/office/drawing/2014/main" id="{A668B334-2422-FA4D-AE24-473650119DD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7" name="Rectangle 16">
            <a:hlinkClick r:id="rId6" action="ppaction://hlinksldjump"/>
            <a:extLst>
              <a:ext uri="{FF2B5EF4-FFF2-40B4-BE49-F238E27FC236}">
                <a16:creationId xmlns:a16="http://schemas.microsoft.com/office/drawing/2014/main" id="{6BD6EED0-17E0-6D4E-905A-D29C6CEE761D}"/>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8" name="Rectangle 17">
            <a:hlinkHover r:id="rId4" action="ppaction://hlinksldjump"/>
            <a:extLst>
              <a:ext uri="{FF2B5EF4-FFF2-40B4-BE49-F238E27FC236}">
                <a16:creationId xmlns:a16="http://schemas.microsoft.com/office/drawing/2014/main" id="{3D968495-F378-5B4E-84BC-A35516ABDB38}"/>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7" action="ppaction://hlinksldjump"/>
            <a:extLst>
              <a:ext uri="{FF2B5EF4-FFF2-40B4-BE49-F238E27FC236}">
                <a16:creationId xmlns:a16="http://schemas.microsoft.com/office/drawing/2014/main" id="{0F0F34B0-E4D0-A64B-9FC9-EF2940971E74}"/>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8" action="ppaction://hlinksldjump"/>
            <a:extLst>
              <a:ext uri="{FF2B5EF4-FFF2-40B4-BE49-F238E27FC236}">
                <a16:creationId xmlns:a16="http://schemas.microsoft.com/office/drawing/2014/main" id="{EE36A49C-D4F1-334A-BBF4-80FAD65F95A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532D65B3-A83C-0F4F-B59E-AFCAE1B842B7}"/>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311CBE1B-4F20-254E-8D0D-AD722CE94B9D}"/>
              </a:ext>
            </a:extLst>
          </p:cNvPr>
          <p:cNvSpPr txBox="1"/>
          <p:nvPr/>
        </p:nvSpPr>
        <p:spPr>
          <a:xfrm>
            <a:off x="710939" y="4979059"/>
            <a:ext cx="3153103" cy="1200329"/>
          </a:xfrm>
          <a:prstGeom prst="rect">
            <a:avLst/>
          </a:prstGeom>
          <a:noFill/>
        </p:spPr>
        <p:txBody>
          <a:bodyPr wrap="square" rtlCol="0">
            <a:spAutoFit/>
          </a:bodyPr>
          <a:lstStyle/>
          <a:p>
            <a:r>
              <a:rPr lang="en-US" dirty="0">
                <a:solidFill>
                  <a:schemeClr val="bg1"/>
                </a:solidFill>
              </a:rPr>
              <a:t>Product Name: Heat Exchanger</a:t>
            </a:r>
          </a:p>
          <a:p>
            <a:r>
              <a:rPr lang="en-US" dirty="0">
                <a:solidFill>
                  <a:schemeClr val="bg1"/>
                </a:solidFill>
              </a:rPr>
              <a:t>Client: KCPC japan</a:t>
            </a:r>
          </a:p>
          <a:p>
            <a:r>
              <a:rPr lang="en-US" dirty="0">
                <a:solidFill>
                  <a:schemeClr val="bg1"/>
                </a:solidFill>
              </a:rPr>
              <a:t>Weight: 600 kg</a:t>
            </a:r>
          </a:p>
          <a:p>
            <a:r>
              <a:rPr lang="en-US" dirty="0">
                <a:solidFill>
                  <a:schemeClr val="bg1"/>
                </a:solidFill>
              </a:rPr>
              <a:t>Application: Pharma</a:t>
            </a:r>
          </a:p>
        </p:txBody>
      </p:sp>
    </p:spTree>
    <p:extLst>
      <p:ext uri="{BB962C8B-B14F-4D97-AF65-F5344CB8AC3E}">
        <p14:creationId xmlns:p14="http://schemas.microsoft.com/office/powerpoint/2010/main" val="14729049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3" name="TextBox 12">
            <a:extLst>
              <a:ext uri="{FF2B5EF4-FFF2-40B4-BE49-F238E27FC236}">
                <a16:creationId xmlns:a16="http://schemas.microsoft.com/office/drawing/2014/main" id="{8067440E-59A4-4B40-B211-AA1BA5D4AB79}"/>
              </a:ext>
            </a:extLst>
          </p:cNvPr>
          <p:cNvSpPr txBox="1"/>
          <p:nvPr/>
        </p:nvSpPr>
        <p:spPr>
          <a:xfrm>
            <a:off x="1682168" y="5156041"/>
            <a:ext cx="4413832" cy="1200329"/>
          </a:xfrm>
          <a:prstGeom prst="rect">
            <a:avLst/>
          </a:prstGeom>
          <a:noFill/>
        </p:spPr>
        <p:txBody>
          <a:bodyPr wrap="square" rtlCol="0">
            <a:spAutoFit/>
          </a:bodyPr>
          <a:lstStyle/>
          <a:p>
            <a:r>
              <a:rPr lang="en-US" dirty="0">
                <a:solidFill>
                  <a:schemeClr val="bg1"/>
                </a:solidFill>
              </a:rPr>
              <a:t>Product Name: Calendria</a:t>
            </a:r>
          </a:p>
          <a:p>
            <a:r>
              <a:rPr lang="en-US" dirty="0">
                <a:solidFill>
                  <a:schemeClr val="bg1"/>
                </a:solidFill>
              </a:rPr>
              <a:t>Client: Alfa Laval – Vedanta Aluminum</a:t>
            </a:r>
          </a:p>
          <a:p>
            <a:r>
              <a:rPr lang="en-US" dirty="0">
                <a:solidFill>
                  <a:schemeClr val="bg1"/>
                </a:solidFill>
              </a:rPr>
              <a:t>Weight: 120 tons</a:t>
            </a:r>
          </a:p>
          <a:p>
            <a:r>
              <a:rPr lang="en-US" dirty="0">
                <a:solidFill>
                  <a:schemeClr val="bg1"/>
                </a:solidFill>
              </a:rPr>
              <a:t>Application: Smelting Plant</a:t>
            </a:r>
          </a:p>
        </p:txBody>
      </p:sp>
      <p:pic>
        <p:nvPicPr>
          <p:cNvPr id="4" name="Picture 3">
            <a:extLst>
              <a:ext uri="{FF2B5EF4-FFF2-40B4-BE49-F238E27FC236}">
                <a16:creationId xmlns:a16="http://schemas.microsoft.com/office/drawing/2014/main" id="{59D3716E-3F77-B245-9E6E-82D7131C0BAB}"/>
              </a:ext>
            </a:extLst>
          </p:cNvPr>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1833547" y="1163846"/>
            <a:ext cx="7560349" cy="3805961"/>
          </a:xfrm>
          <a:prstGeom prst="rect">
            <a:avLst/>
          </a:prstGeom>
        </p:spPr>
      </p:pic>
    </p:spTree>
    <p:extLst>
      <p:ext uri="{BB962C8B-B14F-4D97-AF65-F5344CB8AC3E}">
        <p14:creationId xmlns:p14="http://schemas.microsoft.com/office/powerpoint/2010/main" val="24079085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32978"/>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6" name="TextBox 15">
            <a:extLst>
              <a:ext uri="{FF2B5EF4-FFF2-40B4-BE49-F238E27FC236}">
                <a16:creationId xmlns:a16="http://schemas.microsoft.com/office/drawing/2014/main" id="{209B086B-A3AD-4C46-9929-A5CAB0BC3659}"/>
              </a:ext>
            </a:extLst>
          </p:cNvPr>
          <p:cNvSpPr txBox="1"/>
          <p:nvPr/>
        </p:nvSpPr>
        <p:spPr>
          <a:xfrm>
            <a:off x="2936965" y="961728"/>
            <a:ext cx="3505202" cy="369332"/>
          </a:xfrm>
          <a:prstGeom prst="rect">
            <a:avLst/>
          </a:prstGeom>
          <a:noFill/>
        </p:spPr>
        <p:txBody>
          <a:bodyPr wrap="square" rtlCol="0">
            <a:spAutoFit/>
          </a:bodyPr>
          <a:lstStyle/>
          <a:p>
            <a:r>
              <a:rPr lang="en-US" dirty="0">
                <a:solidFill>
                  <a:schemeClr val="bg1"/>
                </a:solidFill>
              </a:rPr>
              <a:t>Medical Oxygen Plant</a:t>
            </a:r>
          </a:p>
        </p:txBody>
      </p:sp>
      <p:pic>
        <p:nvPicPr>
          <p:cNvPr id="3" name="Picture 2">
            <a:extLst>
              <a:ext uri="{FF2B5EF4-FFF2-40B4-BE49-F238E27FC236}">
                <a16:creationId xmlns:a16="http://schemas.microsoft.com/office/drawing/2014/main" id="{CCB1D08C-5290-F74D-9C05-3ACA79A2E11E}"/>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2400719" y="1304880"/>
            <a:ext cx="7390562" cy="5444061"/>
          </a:xfrm>
          <a:prstGeom prst="rect">
            <a:avLst/>
          </a:prstGeom>
        </p:spPr>
      </p:pic>
    </p:spTree>
    <p:extLst>
      <p:ext uri="{BB962C8B-B14F-4D97-AF65-F5344CB8AC3E}">
        <p14:creationId xmlns:p14="http://schemas.microsoft.com/office/powerpoint/2010/main" val="23544293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9" name="Picture 18">
            <a:hlinkClick r:id="" action="ppaction://hlinkshowjump?jump=firstslide"/>
            <a:extLst>
              <a:ext uri="{FF2B5EF4-FFF2-40B4-BE49-F238E27FC236}">
                <a16:creationId xmlns:a16="http://schemas.microsoft.com/office/drawing/2014/main" id="{EB0DD06E-A3E3-D14A-ACD1-03F5D410BC82}"/>
              </a:ext>
            </a:extLst>
          </p:cNvPr>
          <p:cNvPicPr>
            <a:picLocks noChangeAspect="1"/>
          </p:cNvPicPr>
          <p:nvPr/>
        </p:nvPicPr>
        <p:blipFill>
          <a:blip r:embed="rId2" cstate="email">
            <a:alphaModFix amt="81000"/>
            <a:extLst>
              <a:ext uri="{28A0092B-C50C-407E-A947-70E740481C1C}">
                <a14:useLocalDpi xmlns:a14="http://schemas.microsoft.com/office/drawing/2010/main"/>
              </a:ext>
            </a:extLst>
          </a:blip>
          <a:stretch>
            <a:fillRect/>
          </a:stretch>
        </p:blipFill>
        <p:spPr>
          <a:xfrm>
            <a:off x="1086" y="39864"/>
            <a:ext cx="12192000" cy="6818135"/>
          </a:xfrm>
          <a:prstGeom prst="rect">
            <a:avLst/>
          </a:prstGeom>
        </p:spPr>
      </p:pic>
      <p:grpSp>
        <p:nvGrpSpPr>
          <p:cNvPr id="3" name="Group 2">
            <a:extLst>
              <a:ext uri="{FF2B5EF4-FFF2-40B4-BE49-F238E27FC236}">
                <a16:creationId xmlns:a16="http://schemas.microsoft.com/office/drawing/2014/main" id="{53364664-5475-7B49-A838-BDD4C3B4F6D5}"/>
              </a:ext>
            </a:extLst>
          </p:cNvPr>
          <p:cNvGrpSpPr/>
          <p:nvPr/>
        </p:nvGrpSpPr>
        <p:grpSpPr>
          <a:xfrm>
            <a:off x="533858" y="469626"/>
            <a:ext cx="11124285" cy="504423"/>
            <a:chOff x="5551" y="469626"/>
            <a:chExt cx="11124285" cy="504423"/>
          </a:xfrm>
        </p:grpSpPr>
        <p:sp>
          <p:nvSpPr>
            <p:cNvPr id="6" name="Rectangle 5">
              <a:hlinkClick r:id="rId3" action="ppaction://hlinksldjump"/>
            </p:cNvPr>
            <p:cNvSpPr/>
            <p:nvPr/>
          </p:nvSpPr>
          <p:spPr>
            <a:xfrm>
              <a:off x="5551" y="476900"/>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4" action="ppaction://hlinksldjump"/>
            </p:cNvPr>
            <p:cNvSpPr/>
            <p:nvPr/>
          </p:nvSpPr>
          <p:spPr>
            <a:xfrm>
              <a:off x="224536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About Us</a:t>
              </a:r>
              <a:endParaRPr lang="en-GB" sz="2000" dirty="0">
                <a:solidFill>
                  <a:schemeClr val="bg1"/>
                </a:solidFill>
                <a:latin typeface="Segoe UI Light" panose="020B0502040204020203" pitchFamily="34" charset="0"/>
              </a:endParaRPr>
            </a:p>
          </p:txBody>
        </p:sp>
        <p:sp>
          <p:nvSpPr>
            <p:cNvPr id="11" name="Rectangle 10">
              <a:hlinkClick r:id="rId5" action="ppaction://hlinksldjump"/>
            </p:cNvPr>
            <p:cNvSpPr/>
            <p:nvPr/>
          </p:nvSpPr>
          <p:spPr>
            <a:xfrm>
              <a:off x="449072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Facility</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2" name="Rectangle 11">
              <a:hlinkClick r:id="rId6"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7"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2768192" y="919727"/>
            <a:ext cx="2153871" cy="8345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extLst>
              <a:ext uri="{FF2B5EF4-FFF2-40B4-BE49-F238E27FC236}">
                <a16:creationId xmlns:a16="http://schemas.microsoft.com/office/drawing/2014/main" id="{A2AF6EB3-DE25-2344-ABB3-C143B447C696}"/>
              </a:ext>
            </a:extLst>
          </p:cNvPr>
          <p:cNvSpPr/>
          <p:nvPr/>
        </p:nvSpPr>
        <p:spPr>
          <a:xfrm>
            <a:off x="410305" y="1361846"/>
            <a:ext cx="2273315" cy="369332"/>
          </a:xfrm>
          <a:prstGeom prst="rect">
            <a:avLst/>
          </a:prstGeom>
        </p:spPr>
        <p:txBody>
          <a:bodyPr wrap="none">
            <a:spAutoFit/>
          </a:bodyPr>
          <a:lstStyle/>
          <a:p>
            <a:pPr>
              <a:lnSpc>
                <a:spcPct val="100000"/>
              </a:lnSpc>
              <a:spcBef>
                <a:spcPts val="1200"/>
              </a:spcBef>
            </a:pPr>
            <a:r>
              <a:rPr lang="en-US" dirty="0">
                <a:solidFill>
                  <a:schemeClr val="bg1"/>
                </a:solidFill>
              </a:rPr>
              <a:t>- Incorporated in 2017</a:t>
            </a:r>
          </a:p>
        </p:txBody>
      </p:sp>
      <p:sp>
        <p:nvSpPr>
          <p:cNvPr id="16" name="Rectangle 15">
            <a:extLst>
              <a:ext uri="{FF2B5EF4-FFF2-40B4-BE49-F238E27FC236}">
                <a16:creationId xmlns:a16="http://schemas.microsoft.com/office/drawing/2014/main" id="{BD3FCEFE-043D-934E-BB84-85399D7349A9}"/>
              </a:ext>
            </a:extLst>
          </p:cNvPr>
          <p:cNvSpPr/>
          <p:nvPr/>
        </p:nvSpPr>
        <p:spPr>
          <a:xfrm>
            <a:off x="410306" y="1981842"/>
            <a:ext cx="11430001" cy="677108"/>
          </a:xfrm>
          <a:prstGeom prst="rect">
            <a:avLst/>
          </a:prstGeom>
        </p:spPr>
        <p:txBody>
          <a:bodyPr wrap="square">
            <a:spAutoFit/>
          </a:bodyPr>
          <a:lstStyle/>
          <a:p>
            <a:r>
              <a:rPr lang="en-US" dirty="0">
                <a:solidFill>
                  <a:schemeClr val="bg1"/>
                </a:solidFill>
              </a:rPr>
              <a:t>- Expertise in manufacturing of </a:t>
            </a:r>
            <a:r>
              <a:rPr lang="en-US" sz="2000" b="1" dirty="0">
                <a:solidFill>
                  <a:schemeClr val="bg1"/>
                </a:solidFill>
              </a:rPr>
              <a:t>Stainless Steel and Carbon Steel equipment's </a:t>
            </a:r>
            <a:r>
              <a:rPr lang="en-US" dirty="0">
                <a:solidFill>
                  <a:schemeClr val="bg1"/>
                </a:solidFill>
              </a:rPr>
              <a:t>required for Chemical, Food, Mining and Construction  industries</a:t>
            </a:r>
          </a:p>
        </p:txBody>
      </p:sp>
      <p:sp>
        <p:nvSpPr>
          <p:cNvPr id="17" name="Rectangle 16">
            <a:extLst>
              <a:ext uri="{FF2B5EF4-FFF2-40B4-BE49-F238E27FC236}">
                <a16:creationId xmlns:a16="http://schemas.microsoft.com/office/drawing/2014/main" id="{AED7E040-3010-604C-9FC7-4FE0CD64E7A5}"/>
              </a:ext>
            </a:extLst>
          </p:cNvPr>
          <p:cNvSpPr/>
          <p:nvPr/>
        </p:nvSpPr>
        <p:spPr>
          <a:xfrm>
            <a:off x="410305" y="2781468"/>
            <a:ext cx="11054863" cy="923330"/>
          </a:xfrm>
          <a:prstGeom prst="rect">
            <a:avLst/>
          </a:prstGeom>
        </p:spPr>
        <p:txBody>
          <a:bodyPr wrap="square">
            <a:spAutoFit/>
          </a:bodyPr>
          <a:lstStyle/>
          <a:p>
            <a:pPr>
              <a:lnSpc>
                <a:spcPct val="100000"/>
              </a:lnSpc>
              <a:spcBef>
                <a:spcPts val="1200"/>
              </a:spcBef>
            </a:pPr>
            <a:r>
              <a:rPr lang="en-US" dirty="0">
                <a:solidFill>
                  <a:schemeClr val="bg1"/>
                </a:solidFill>
              </a:rPr>
              <a:t>- We have very good experience in manufacturing of Stainless steel equipment's such as Heat Exchangers, Calendria, Reactors, Deodiser, Scrubber, Bleacher, Limpet and laser welded Jacketed vessels, Unitanks, BBT, Heater equipment's for edible oils,  etc.</a:t>
            </a:r>
          </a:p>
        </p:txBody>
      </p:sp>
      <p:sp>
        <p:nvSpPr>
          <p:cNvPr id="18" name="Rectangle 17">
            <a:hlinkClick r:id="" action="ppaction://hlinkshowjump?jump=endshow"/>
            <a:hlinkHover r:id="rId4" action="ppaction://hlinksldjump"/>
            <a:extLst>
              <a:ext uri="{FF2B5EF4-FFF2-40B4-BE49-F238E27FC236}">
                <a16:creationId xmlns:a16="http://schemas.microsoft.com/office/drawing/2014/main" id="{E06662FE-97FD-6F4B-B721-ED2AD0EF7EB9}"/>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CE945FEF-CE3E-B947-B994-EB6A49231F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1" name="Rectangle 20">
            <a:extLst>
              <a:ext uri="{FF2B5EF4-FFF2-40B4-BE49-F238E27FC236}">
                <a16:creationId xmlns:a16="http://schemas.microsoft.com/office/drawing/2014/main" id="{47290B30-7770-F349-B835-708CA94F8AC9}"/>
              </a:ext>
            </a:extLst>
          </p:cNvPr>
          <p:cNvSpPr/>
          <p:nvPr/>
        </p:nvSpPr>
        <p:spPr>
          <a:xfrm>
            <a:off x="410305" y="3896996"/>
            <a:ext cx="11054863" cy="677108"/>
          </a:xfrm>
          <a:prstGeom prst="rect">
            <a:avLst/>
          </a:prstGeom>
        </p:spPr>
        <p:txBody>
          <a:bodyPr wrap="square">
            <a:spAutoFit/>
          </a:bodyPr>
          <a:lstStyle/>
          <a:p>
            <a:pPr>
              <a:lnSpc>
                <a:spcPct val="100000"/>
              </a:lnSpc>
              <a:spcBef>
                <a:spcPts val="1200"/>
              </a:spcBef>
            </a:pPr>
            <a:r>
              <a:rPr lang="en-US" dirty="0">
                <a:solidFill>
                  <a:schemeClr val="bg1"/>
                </a:solidFill>
              </a:rPr>
              <a:t>- We have also gained </a:t>
            </a:r>
            <a:r>
              <a:rPr lang="en-US" sz="2000" b="1" dirty="0">
                <a:solidFill>
                  <a:schemeClr val="bg1"/>
                </a:solidFill>
              </a:rPr>
              <a:t>Specialty in Mining and construction equipment's </a:t>
            </a:r>
            <a:r>
              <a:rPr lang="en-US" dirty="0">
                <a:solidFill>
                  <a:schemeClr val="bg1"/>
                </a:solidFill>
              </a:rPr>
              <a:t>such as Hoppers, Conveyer, Stone crusher frames, VSI Crusher, HSI Crusher, Chutes, Rotors and Structures.</a:t>
            </a:r>
          </a:p>
        </p:txBody>
      </p:sp>
      <p:sp>
        <p:nvSpPr>
          <p:cNvPr id="20" name="Rectangle 19">
            <a:extLst>
              <a:ext uri="{FF2B5EF4-FFF2-40B4-BE49-F238E27FC236}">
                <a16:creationId xmlns:a16="http://schemas.microsoft.com/office/drawing/2014/main" id="{6AA4B7D8-8902-B749-B750-111B50B35126}"/>
              </a:ext>
            </a:extLst>
          </p:cNvPr>
          <p:cNvSpPr/>
          <p:nvPr/>
        </p:nvSpPr>
        <p:spPr>
          <a:xfrm>
            <a:off x="410305" y="4749913"/>
            <a:ext cx="11054863" cy="369332"/>
          </a:xfrm>
          <a:prstGeom prst="rect">
            <a:avLst/>
          </a:prstGeom>
        </p:spPr>
        <p:txBody>
          <a:bodyPr wrap="square">
            <a:spAutoFit/>
          </a:bodyPr>
          <a:lstStyle/>
          <a:p>
            <a:pPr>
              <a:lnSpc>
                <a:spcPct val="100000"/>
              </a:lnSpc>
              <a:spcBef>
                <a:spcPts val="1200"/>
              </a:spcBef>
            </a:pPr>
            <a:r>
              <a:rPr lang="en-US" dirty="0">
                <a:solidFill>
                  <a:schemeClr val="bg1"/>
                </a:solidFill>
              </a:rPr>
              <a:t>- Our Defence portfolio includes structures for Missile Launching System(MLS) for Airforce and Army, Pinaka MBRL.</a:t>
            </a:r>
          </a:p>
        </p:txBody>
      </p:sp>
    </p:spTree>
    <p:extLst>
      <p:ext uri="{BB962C8B-B14F-4D97-AF65-F5344CB8AC3E}">
        <p14:creationId xmlns:p14="http://schemas.microsoft.com/office/powerpoint/2010/main" val="14664272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32978"/>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3C5C36BA-F8EA-BA46-BC40-AD67C3F6B3A2}"/>
              </a:ext>
            </a:extLst>
          </p:cNvPr>
          <p:cNvSpPr txBox="1"/>
          <p:nvPr/>
        </p:nvSpPr>
        <p:spPr>
          <a:xfrm>
            <a:off x="5331823" y="1034457"/>
            <a:ext cx="2037806" cy="523220"/>
          </a:xfrm>
          <a:prstGeom prst="rect">
            <a:avLst/>
          </a:prstGeom>
          <a:noFill/>
        </p:spPr>
        <p:txBody>
          <a:bodyPr wrap="square" rtlCol="0">
            <a:spAutoFit/>
          </a:bodyPr>
          <a:lstStyle/>
          <a:p>
            <a:r>
              <a:rPr lang="en-US" sz="2800" b="1" dirty="0">
                <a:solidFill>
                  <a:schemeClr val="bg1"/>
                </a:solidFill>
              </a:rPr>
              <a:t>VAT Pulper: </a:t>
            </a:r>
          </a:p>
        </p:txBody>
      </p:sp>
      <p:pic>
        <p:nvPicPr>
          <p:cNvPr id="5" name="Picture 4">
            <a:extLst>
              <a:ext uri="{FF2B5EF4-FFF2-40B4-BE49-F238E27FC236}">
                <a16:creationId xmlns:a16="http://schemas.microsoft.com/office/drawing/2014/main" id="{BB03D012-5063-7F49-903E-61DDB85B9535}"/>
              </a:ext>
            </a:extLst>
          </p:cNvPr>
          <p:cNvPicPr>
            <a:picLocks noChangeAspect="1"/>
          </p:cNvPicPr>
          <p:nvPr/>
        </p:nvPicPr>
        <p:blipFill rotWithShape="1">
          <a:blip r:embed="rId8">
            <a:extLst>
              <a:ext uri="{28A0092B-C50C-407E-A947-70E740481C1C}">
                <a14:useLocalDpi xmlns:a14="http://schemas.microsoft.com/office/drawing/2010/main" val="0"/>
              </a:ext>
            </a:extLst>
          </a:blip>
          <a:srcRect t="8554" r="3215" b="22857"/>
          <a:stretch/>
        </p:blipFill>
        <p:spPr>
          <a:xfrm>
            <a:off x="1670957" y="1684537"/>
            <a:ext cx="8850086" cy="4703837"/>
          </a:xfrm>
          <a:prstGeom prst="rect">
            <a:avLst/>
          </a:prstGeom>
        </p:spPr>
      </p:pic>
    </p:spTree>
    <p:extLst>
      <p:ext uri="{BB962C8B-B14F-4D97-AF65-F5344CB8AC3E}">
        <p14:creationId xmlns:p14="http://schemas.microsoft.com/office/powerpoint/2010/main" val="8462370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32978"/>
            <a:ext cx="12192000" cy="6828424"/>
          </a:xfrm>
          <a:prstGeom prst="rect">
            <a:avLst/>
          </a:prstGeom>
        </p:spPr>
      </p:pic>
      <p:sp>
        <p:nvSpPr>
          <p:cNvPr id="19" name="Rectangle 18">
            <a:hlinkClick r:id="" action="ppaction://hlinkshowjump?jump=endshow"/>
            <a:hlinkHover r:id="rId4" action="ppaction://hlinksldjump"/>
            <a:extLst>
              <a:ext uri="{FF2B5EF4-FFF2-40B4-BE49-F238E27FC236}">
                <a16:creationId xmlns:a16="http://schemas.microsoft.com/office/drawing/2014/main" id="{06365000-A3D0-844F-BE8D-E86F280921F4}"/>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7" name="Rectangle 16">
            <a:extLst>
              <a:ext uri="{FF2B5EF4-FFF2-40B4-BE49-F238E27FC236}">
                <a16:creationId xmlns:a16="http://schemas.microsoft.com/office/drawing/2014/main" id="{95AF5186-2C11-3645-A87D-8B2D03BA6582}"/>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18" name="Rectangle 17">
            <a:hlinkClick r:id="rId5" action="ppaction://hlinksldjump"/>
            <a:extLst>
              <a:ext uri="{FF2B5EF4-FFF2-40B4-BE49-F238E27FC236}">
                <a16:creationId xmlns:a16="http://schemas.microsoft.com/office/drawing/2014/main" id="{AA933621-026D-A349-BEFA-EFA3371A6697}"/>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0" name="Rectangle 19">
            <a:hlinkHover r:id="rId4" action="ppaction://hlinksldjump"/>
            <a:extLst>
              <a:ext uri="{FF2B5EF4-FFF2-40B4-BE49-F238E27FC236}">
                <a16:creationId xmlns:a16="http://schemas.microsoft.com/office/drawing/2014/main" id="{28B4F446-540A-4C4C-B968-42642F3FB0E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1" name="Rectangle 20">
            <a:hlinkHover r:id="rId6" action="ppaction://hlinksldjump"/>
            <a:extLst>
              <a:ext uri="{FF2B5EF4-FFF2-40B4-BE49-F238E27FC236}">
                <a16:creationId xmlns:a16="http://schemas.microsoft.com/office/drawing/2014/main" id="{E4F0F66E-E489-6C47-A4D2-4CA9892076F0}"/>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22" name="Rectangle 21">
            <a:hlinkClick r:id="rId7" action="ppaction://hlinksldjump"/>
            <a:extLst>
              <a:ext uri="{FF2B5EF4-FFF2-40B4-BE49-F238E27FC236}">
                <a16:creationId xmlns:a16="http://schemas.microsoft.com/office/drawing/2014/main" id="{1CC4BEAC-D99B-8B4F-9A95-6D2FF11EAC93}"/>
              </a:ext>
            </a:extLst>
          </p:cNvPr>
          <p:cNvSpPr/>
          <p:nvPr/>
        </p:nvSpPr>
        <p:spPr>
          <a:xfrm>
            <a:off x="951252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CB130D11-FF7E-CE44-B37D-A3086CF15869}"/>
              </a:ext>
            </a:extLst>
          </p:cNvPr>
          <p:cNvSpPr/>
          <p:nvPr/>
        </p:nvSpPr>
        <p:spPr>
          <a:xfrm>
            <a:off x="7267162"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Portfolio</a:t>
            </a:r>
            <a:endParaRPr lang="en-GB" sz="2000" dirty="0">
              <a:solidFill>
                <a:schemeClr val="bg1"/>
              </a:solidFill>
              <a:latin typeface="Segoe UI Light" panose="020B0502040204020203" pitchFamily="34" charset="0"/>
            </a:endParaRPr>
          </a:p>
        </p:txBody>
      </p:sp>
      <p:sp>
        <p:nvSpPr>
          <p:cNvPr id="14" name="Rectangle 13"/>
          <p:cNvSpPr/>
          <p:nvPr/>
        </p:nvSpPr>
        <p:spPr>
          <a:xfrm>
            <a:off x="7267162" y="927105"/>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2" name="TextBox 1">
            <a:extLst>
              <a:ext uri="{FF2B5EF4-FFF2-40B4-BE49-F238E27FC236}">
                <a16:creationId xmlns:a16="http://schemas.microsoft.com/office/drawing/2014/main" id="{3C5C36BA-F8EA-BA46-BC40-AD67C3F6B3A2}"/>
              </a:ext>
            </a:extLst>
          </p:cNvPr>
          <p:cNvSpPr txBox="1"/>
          <p:nvPr/>
        </p:nvSpPr>
        <p:spPr>
          <a:xfrm>
            <a:off x="4330337" y="917160"/>
            <a:ext cx="2636520" cy="523220"/>
          </a:xfrm>
          <a:prstGeom prst="rect">
            <a:avLst/>
          </a:prstGeom>
          <a:noFill/>
        </p:spPr>
        <p:txBody>
          <a:bodyPr wrap="square" rtlCol="0">
            <a:spAutoFit/>
          </a:bodyPr>
          <a:lstStyle/>
          <a:p>
            <a:r>
              <a:rPr lang="en-US" sz="2800" b="1" dirty="0">
                <a:solidFill>
                  <a:schemeClr val="bg1"/>
                </a:solidFill>
              </a:rPr>
              <a:t>Cladded Frame: </a:t>
            </a:r>
          </a:p>
        </p:txBody>
      </p:sp>
      <p:pic>
        <p:nvPicPr>
          <p:cNvPr id="4" name="Picture 3">
            <a:extLst>
              <a:ext uri="{FF2B5EF4-FFF2-40B4-BE49-F238E27FC236}">
                <a16:creationId xmlns:a16="http://schemas.microsoft.com/office/drawing/2014/main" id="{64328B2E-BEAE-A44F-A6EA-074AA9A499CF}"/>
              </a:ext>
            </a:extLst>
          </p:cNvPr>
          <p:cNvPicPr>
            <a:picLocks noChangeAspect="1"/>
          </p:cNvPicPr>
          <p:nvPr/>
        </p:nvPicPr>
        <p:blipFill rotWithShape="1">
          <a:blip r:embed="rId8">
            <a:extLst>
              <a:ext uri="{28A0092B-C50C-407E-A947-70E740481C1C}">
                <a14:useLocalDpi xmlns:a14="http://schemas.microsoft.com/office/drawing/2010/main" val="0"/>
              </a:ext>
            </a:extLst>
          </a:blip>
          <a:srcRect t="14242"/>
          <a:stretch/>
        </p:blipFill>
        <p:spPr>
          <a:xfrm>
            <a:off x="1948543" y="1473357"/>
            <a:ext cx="8294914" cy="5335161"/>
          </a:xfrm>
          <a:prstGeom prst="rect">
            <a:avLst/>
          </a:prstGeom>
        </p:spPr>
      </p:pic>
    </p:spTree>
    <p:extLst>
      <p:ext uri="{BB962C8B-B14F-4D97-AF65-F5344CB8AC3E}">
        <p14:creationId xmlns:p14="http://schemas.microsoft.com/office/powerpoint/2010/main" val="14469693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FCE2EA-B959-4447-8F00-19D1E9703F43}"/>
              </a:ext>
            </a:extLst>
          </p:cNvPr>
          <p:cNvPicPr>
            <a:picLocks noChangeAspect="1"/>
          </p:cNvPicPr>
          <p:nvPr/>
        </p:nvPicPr>
        <p:blipFill>
          <a:blip r:embed="rId2">
            <a:alphaModFix amt="45000"/>
            <a:extLst>
              <a:ext uri="{BEBA8EAE-BF5A-486C-A8C5-ECC9F3942E4B}">
                <a14:imgProps xmlns:a14="http://schemas.microsoft.com/office/drawing/2010/main">
                  <a14:imgLayer r:embed="rId3">
                    <a14:imgEffect>
                      <a14:brightnessContrast bright="-82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21" name="Rectangle 20">
            <a:hlinkClick r:id="" action="ppaction://hlinkshowjump?jump=endshow"/>
            <a:hlinkHover r:id="rId4" action="ppaction://hlinksldjump"/>
            <a:extLst>
              <a:ext uri="{FF2B5EF4-FFF2-40B4-BE49-F238E27FC236}">
                <a16:creationId xmlns:a16="http://schemas.microsoft.com/office/drawing/2014/main" id="{136A2693-9A41-4946-B200-F102E969AD08}"/>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6" name="Rectangle 25">
            <a:extLst>
              <a:ext uri="{FF2B5EF4-FFF2-40B4-BE49-F238E27FC236}">
                <a16:creationId xmlns:a16="http://schemas.microsoft.com/office/drawing/2014/main" id="{1D1732BF-8900-4A45-9FAE-B0DA8E2469D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7" name="Rectangle 26">
            <a:hlinkClick r:id="rId5" action="ppaction://hlinksldjump"/>
            <a:extLst>
              <a:ext uri="{FF2B5EF4-FFF2-40B4-BE49-F238E27FC236}">
                <a16:creationId xmlns:a16="http://schemas.microsoft.com/office/drawing/2014/main" id="{A79BA828-104B-E747-BCAF-C7AB913455EF}"/>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8" name="Rectangle 27">
            <a:hlinkClick r:id="rId4" action="ppaction://hlinksldjump"/>
            <a:extLst>
              <a:ext uri="{FF2B5EF4-FFF2-40B4-BE49-F238E27FC236}">
                <a16:creationId xmlns:a16="http://schemas.microsoft.com/office/drawing/2014/main" id="{F627177C-FAA3-9341-B2A2-AFC7D1A3163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9" name="Rectangle 28">
            <a:hlinkClick r:id="rId6" action="ppaction://hlinksldjump"/>
            <a:extLst>
              <a:ext uri="{FF2B5EF4-FFF2-40B4-BE49-F238E27FC236}">
                <a16:creationId xmlns:a16="http://schemas.microsoft.com/office/drawing/2014/main" id="{D701070B-1770-FA4A-ACF0-5013FB41F1AB}"/>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30" name="Rectangle 29">
            <a:hlinkClick r:id="rId7" action="ppaction://hlinksldjump"/>
            <a:extLst>
              <a:ext uri="{FF2B5EF4-FFF2-40B4-BE49-F238E27FC236}">
                <a16:creationId xmlns:a16="http://schemas.microsoft.com/office/drawing/2014/main" id="{FA2979E6-0E96-4C49-B043-155A803D3A4F}"/>
              </a:ext>
            </a:extLst>
          </p:cNvPr>
          <p:cNvSpPr/>
          <p:nvPr/>
        </p:nvSpPr>
        <p:spPr>
          <a:xfrm>
            <a:off x="9512522" y="449145"/>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Clientele</a:t>
            </a:r>
            <a:endParaRPr lang="en-GB" sz="2000" dirty="0">
              <a:solidFill>
                <a:schemeClr val="bg1"/>
              </a:solidFill>
              <a:latin typeface="Segoe UI Light" panose="020B0502040204020203" pitchFamily="34" charset="0"/>
            </a:endParaRPr>
          </a:p>
        </p:txBody>
      </p:sp>
      <p:sp>
        <p:nvSpPr>
          <p:cNvPr id="31" name="Rectangle 30">
            <a:hlinkClick r:id="rId8" action="ppaction://hlinksldjump"/>
            <a:extLst>
              <a:ext uri="{FF2B5EF4-FFF2-40B4-BE49-F238E27FC236}">
                <a16:creationId xmlns:a16="http://schemas.microsoft.com/office/drawing/2014/main" id="{DCF80A6A-CF64-064F-8CB6-E8E0455AF920}"/>
              </a:ext>
            </a:extLst>
          </p:cNvPr>
          <p:cNvSpPr/>
          <p:nvPr/>
        </p:nvSpPr>
        <p:spPr>
          <a:xfrm>
            <a:off x="726716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latin typeface="Segoe UI Light" panose="020B0502040204020203" pitchFamily="34" charset="0"/>
              </a:rPr>
              <a:t>Portfolio</a:t>
            </a:r>
            <a:endParaRPr lang="en-GB" sz="2000" dirty="0">
              <a:solidFill>
                <a:schemeClr val="bg2"/>
              </a:solidFill>
              <a:latin typeface="Segoe UI Light" panose="020B0502040204020203" pitchFamily="34" charset="0"/>
            </a:endParaRPr>
          </a:p>
        </p:txBody>
      </p:sp>
      <p:sp>
        <p:nvSpPr>
          <p:cNvPr id="14" name="Rectangle 13"/>
          <p:cNvSpPr/>
          <p:nvPr/>
        </p:nvSpPr>
        <p:spPr>
          <a:xfrm>
            <a:off x="9512522" y="897529"/>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grpSp>
        <p:nvGrpSpPr>
          <p:cNvPr id="3" name="Group 2">
            <a:extLst>
              <a:ext uri="{FF2B5EF4-FFF2-40B4-BE49-F238E27FC236}">
                <a16:creationId xmlns:a16="http://schemas.microsoft.com/office/drawing/2014/main" id="{7D80BD43-0EE0-1021-078B-B17B40BBD3E8}"/>
              </a:ext>
            </a:extLst>
          </p:cNvPr>
          <p:cNvGrpSpPr/>
          <p:nvPr/>
        </p:nvGrpSpPr>
        <p:grpSpPr>
          <a:xfrm>
            <a:off x="2861644" y="5110481"/>
            <a:ext cx="2315396" cy="1395672"/>
            <a:chOff x="9415558" y="1395438"/>
            <a:chExt cx="2315396" cy="1395672"/>
          </a:xfrm>
        </p:grpSpPr>
        <p:pic>
          <p:nvPicPr>
            <p:cNvPr id="17" name="Picture 9" descr="C:\Users\SONY\Desktop\web site\KCPC JAPAN.jpg">
              <a:extLst>
                <a:ext uri="{FF2B5EF4-FFF2-40B4-BE49-F238E27FC236}">
                  <a16:creationId xmlns:a16="http://schemas.microsoft.com/office/drawing/2014/main" id="{9AA0C4B9-1A4F-D444-A2F7-4D6059C68510}"/>
                </a:ext>
              </a:extLst>
            </p:cNvPr>
            <p:cNvPicPr>
              <a:picLocks noChangeAspect="1" noChangeArrowheads="1"/>
            </p:cNvPicPr>
            <p:nvPr/>
          </p:nvPicPr>
          <p:blipFill>
            <a:blip r:embed="rId9" cstate="email">
              <a:extLst>
                <a:ext uri="{28A0092B-C50C-407E-A947-70E740481C1C}">
                  <a14:useLocalDpi xmlns:a14="http://schemas.microsoft.com/office/drawing/2010/main"/>
                </a:ext>
              </a:extLst>
            </a:blip>
            <a:srcRect/>
            <a:stretch>
              <a:fillRect/>
            </a:stretch>
          </p:blipFill>
          <p:spPr bwMode="auto">
            <a:xfrm>
              <a:off x="9515944" y="1395438"/>
              <a:ext cx="2018000" cy="954676"/>
            </a:xfrm>
            <a:prstGeom prst="rect">
              <a:avLst/>
            </a:prstGeom>
            <a:noFill/>
            <a:ln w="9525">
              <a:noFill/>
              <a:miter lim="800000"/>
              <a:headEnd/>
              <a:tailEnd/>
            </a:ln>
            <a:effectLst>
              <a:reflection blurRad="6350" stA="50000" endA="300" endPos="55500" dist="50800" dir="5400000" sy="-100000" algn="bl" rotWithShape="0"/>
            </a:effectLst>
          </p:spPr>
        </p:pic>
        <p:pic>
          <p:nvPicPr>
            <p:cNvPr id="5" name="Picture 4">
              <a:extLst>
                <a:ext uri="{FF2B5EF4-FFF2-40B4-BE49-F238E27FC236}">
                  <a16:creationId xmlns:a16="http://schemas.microsoft.com/office/drawing/2014/main" id="{5C00E314-0934-A546-8D2A-98B0A1F50B05}"/>
                </a:ext>
              </a:extLst>
            </p:cNvPr>
            <p:cNvPicPr>
              <a:picLocks noChangeAspect="1"/>
            </p:cNvPicPr>
            <p:nvPr/>
          </p:nvPicPr>
          <p:blipFill>
            <a:blip r:embed="rId10" cstate="email">
              <a:extLst>
                <a:ext uri="{28A0092B-C50C-407E-A947-70E740481C1C}">
                  <a14:useLocalDpi xmlns:a14="http://schemas.microsoft.com/office/drawing/2010/main"/>
                </a:ext>
              </a:extLst>
            </a:blip>
            <a:stretch>
              <a:fillRect/>
            </a:stretch>
          </p:blipFill>
          <p:spPr>
            <a:xfrm>
              <a:off x="9415558" y="2421484"/>
              <a:ext cx="2315396" cy="369626"/>
            </a:xfrm>
            <a:prstGeom prst="rect">
              <a:avLst/>
            </a:prstGeom>
            <a:noFill/>
            <a:ln w="9525">
              <a:noFill/>
              <a:miter lim="800000"/>
              <a:headEnd/>
              <a:tailEnd/>
            </a:ln>
            <a:effectLst>
              <a:reflection blurRad="6350" stA="50000" endA="300" endPos="55500" dist="50800" dir="5400000" sy="-100000" algn="bl" rotWithShape="0"/>
            </a:effectLst>
          </p:spPr>
        </p:pic>
      </p:grpSp>
      <p:pic>
        <p:nvPicPr>
          <p:cNvPr id="11" name="Picture 10">
            <a:extLst>
              <a:ext uri="{FF2B5EF4-FFF2-40B4-BE49-F238E27FC236}">
                <a16:creationId xmlns:a16="http://schemas.microsoft.com/office/drawing/2014/main" id="{6AD721A8-5FEA-A14A-AAAB-190B352A856C}"/>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l="9142" t="25188" r="9856" b="27543"/>
          <a:stretch/>
        </p:blipFill>
        <p:spPr>
          <a:xfrm>
            <a:off x="7101146" y="3429000"/>
            <a:ext cx="2840155" cy="920768"/>
          </a:xfrm>
          <a:prstGeom prst="rect">
            <a:avLst/>
          </a:prstGeom>
          <a:noFill/>
          <a:ln w="9525">
            <a:noFill/>
            <a:miter lim="800000"/>
            <a:headEnd/>
            <a:tailEnd/>
          </a:ln>
          <a:effectLst>
            <a:reflection blurRad="6350" stA="50000" endA="300" endPos="56000" dist="50800" dir="5400000" sy="-100000" algn="bl" rotWithShape="0"/>
          </a:effectLst>
        </p:spPr>
      </p:pic>
      <p:pic>
        <p:nvPicPr>
          <p:cNvPr id="23" name="Picture 22">
            <a:extLst>
              <a:ext uri="{FF2B5EF4-FFF2-40B4-BE49-F238E27FC236}">
                <a16:creationId xmlns:a16="http://schemas.microsoft.com/office/drawing/2014/main" id="{6B48BB2A-32B5-D048-B93B-985BE9332D06}"/>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8808161" y="1395438"/>
            <a:ext cx="2777526" cy="973220"/>
          </a:xfrm>
          <a:prstGeom prst="rect">
            <a:avLst/>
          </a:prstGeom>
          <a:noFill/>
          <a:ln w="9525">
            <a:noFill/>
            <a:miter lim="800000"/>
            <a:headEnd/>
            <a:tailEnd/>
          </a:ln>
          <a:effectLst>
            <a:reflection blurRad="6350" stA="50000" endA="300" endPos="55500" dist="50800" dir="5400000" sy="-100000" algn="bl" rotWithShape="0"/>
          </a:effectLst>
        </p:spPr>
      </p:pic>
      <p:pic>
        <p:nvPicPr>
          <p:cNvPr id="24" name="Picture 23">
            <a:extLst>
              <a:ext uri="{FF2B5EF4-FFF2-40B4-BE49-F238E27FC236}">
                <a16:creationId xmlns:a16="http://schemas.microsoft.com/office/drawing/2014/main" id="{A55BE606-5537-8B4A-B3B3-E2F749B6D91C}"/>
              </a:ext>
            </a:extLst>
          </p:cNvPr>
          <p:cNvPicPr>
            <a:picLocks noChangeAspect="1" noChangeArrowheads="1"/>
          </p:cNvPicPr>
          <p:nvPr/>
        </p:nvPicPr>
        <p:blipFill>
          <a:blip r:embed="rId13" cstate="print"/>
          <a:srcRect/>
          <a:stretch>
            <a:fillRect/>
          </a:stretch>
        </p:blipFill>
        <p:spPr bwMode="auto">
          <a:xfrm>
            <a:off x="508267" y="1436400"/>
            <a:ext cx="2515916" cy="928694"/>
          </a:xfrm>
          <a:prstGeom prst="rect">
            <a:avLst/>
          </a:prstGeom>
          <a:noFill/>
          <a:ln w="9525">
            <a:noFill/>
            <a:miter lim="800000"/>
            <a:headEnd/>
            <a:tailEnd/>
          </a:ln>
          <a:effectLst>
            <a:reflection blurRad="6350" stA="50000" endA="300" endPos="55500" dist="50800" dir="5400000" sy="-100000" algn="bl" rotWithShape="0"/>
          </a:effectLst>
        </p:spPr>
      </p:pic>
      <p:pic>
        <p:nvPicPr>
          <p:cNvPr id="4" name="Picture 3">
            <a:extLst>
              <a:ext uri="{FF2B5EF4-FFF2-40B4-BE49-F238E27FC236}">
                <a16:creationId xmlns:a16="http://schemas.microsoft.com/office/drawing/2014/main" id="{17E5B422-E9C3-7A39-6F1D-C7EC799BEF1C}"/>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2250699" y="3313223"/>
            <a:ext cx="2052320" cy="1072337"/>
          </a:xfrm>
          <a:prstGeom prst="rect">
            <a:avLst/>
          </a:prstGeom>
          <a:effectLst>
            <a:reflection blurRad="6350" stA="50000" endA="300" endPos="55500" dist="50800" dir="5400000" sy="-100000" algn="bl" rotWithShape="0"/>
          </a:effectLst>
        </p:spPr>
      </p:pic>
      <p:pic>
        <p:nvPicPr>
          <p:cNvPr id="10" name="Picture 9">
            <a:extLst>
              <a:ext uri="{FF2B5EF4-FFF2-40B4-BE49-F238E27FC236}">
                <a16:creationId xmlns:a16="http://schemas.microsoft.com/office/drawing/2014/main" id="{72F98DF3-9531-B27F-04B5-E3FBFE522665}"/>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06880" y="1658753"/>
            <a:ext cx="3965779" cy="712191"/>
          </a:xfrm>
          <a:prstGeom prst="rect">
            <a:avLst/>
          </a:prstGeom>
          <a:noFill/>
          <a:ln w="9525">
            <a:noFill/>
            <a:miter lim="800000"/>
            <a:headEnd/>
            <a:tailEnd/>
          </a:ln>
          <a:effectLst>
            <a:reflection blurRad="6350" stA="50000" endA="300" endPos="55500" dist="50800" dir="5400000" sy="-100000" algn="bl" rotWithShape="0"/>
          </a:effectLst>
        </p:spPr>
      </p:pic>
      <p:pic>
        <p:nvPicPr>
          <p:cNvPr id="9" name="Picture 8">
            <a:extLst>
              <a:ext uri="{FF2B5EF4-FFF2-40B4-BE49-F238E27FC236}">
                <a16:creationId xmlns:a16="http://schemas.microsoft.com/office/drawing/2014/main" id="{93496F85-DF9B-1A2F-DE2D-3C39DCBBFF0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6189769" y="5587819"/>
            <a:ext cx="3365275" cy="693431"/>
          </a:xfrm>
          <a:prstGeom prst="rect">
            <a:avLst/>
          </a:prstGeom>
          <a:noFill/>
          <a:ln w="9525">
            <a:noFill/>
            <a:miter lim="800000"/>
            <a:headEnd/>
            <a:tailEnd/>
          </a:ln>
          <a:effectLst>
            <a:reflection blurRad="6350" stA="50000" endA="300" endPos="55500" dist="50800" dir="5400000" sy="-100000" algn="bl" rotWithShape="0"/>
          </a:effectLst>
        </p:spPr>
      </p:pic>
    </p:spTree>
    <p:extLst>
      <p:ext uri="{BB962C8B-B14F-4D97-AF65-F5344CB8AC3E}">
        <p14:creationId xmlns:p14="http://schemas.microsoft.com/office/powerpoint/2010/main" val="18144044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AFCE2EA-B959-4447-8F00-19D1E9703F43}"/>
              </a:ext>
            </a:extLst>
          </p:cNvPr>
          <p:cNvPicPr>
            <a:picLocks noChangeAspect="1"/>
          </p:cNvPicPr>
          <p:nvPr/>
        </p:nvPicPr>
        <p:blipFill>
          <a:blip r:embed="rId2">
            <a:alphaModFix amt="88000"/>
            <a:extLst>
              <a:ext uri="{BEBA8EAE-BF5A-486C-A8C5-ECC9F3942E4B}">
                <a14:imgProps xmlns:a14="http://schemas.microsoft.com/office/drawing/2010/main">
                  <a14:imgLayer r:embed="rId3">
                    <a14:imgEffect>
                      <a14:brightnessContrast bright="-82000"/>
                    </a14:imgEffect>
                  </a14:imgLayer>
                </a14:imgProps>
              </a:ext>
              <a:ext uri="{28A0092B-C50C-407E-A947-70E740481C1C}">
                <a14:useLocalDpi xmlns:a14="http://schemas.microsoft.com/office/drawing/2010/main"/>
              </a:ext>
            </a:extLst>
          </a:blip>
          <a:stretch>
            <a:fillRect/>
          </a:stretch>
        </p:blipFill>
        <p:spPr>
          <a:xfrm>
            <a:off x="0" y="0"/>
            <a:ext cx="12192000" cy="6858000"/>
          </a:xfrm>
          <a:prstGeom prst="rect">
            <a:avLst/>
          </a:prstGeom>
          <a:noFill/>
        </p:spPr>
      </p:pic>
      <p:sp>
        <p:nvSpPr>
          <p:cNvPr id="21" name="Rectangle 20">
            <a:hlinkClick r:id="" action="ppaction://hlinkshowjump?jump=endshow"/>
            <a:hlinkHover r:id="rId4" action="ppaction://hlinksldjump"/>
            <a:extLst>
              <a:ext uri="{FF2B5EF4-FFF2-40B4-BE49-F238E27FC236}">
                <a16:creationId xmlns:a16="http://schemas.microsoft.com/office/drawing/2014/main" id="{136A2693-9A41-4946-B200-F102E969AD08}"/>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6" name="Rectangle 25">
            <a:extLst>
              <a:ext uri="{FF2B5EF4-FFF2-40B4-BE49-F238E27FC236}">
                <a16:creationId xmlns:a16="http://schemas.microsoft.com/office/drawing/2014/main" id="{1D1732BF-8900-4A45-9FAE-B0DA8E2469D6}"/>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27" name="Rectangle 26">
            <a:hlinkClick r:id="rId5" action="ppaction://hlinksldjump"/>
            <a:extLst>
              <a:ext uri="{FF2B5EF4-FFF2-40B4-BE49-F238E27FC236}">
                <a16:creationId xmlns:a16="http://schemas.microsoft.com/office/drawing/2014/main" id="{A79BA828-104B-E747-BCAF-C7AB913455EF}"/>
              </a:ext>
            </a:extLst>
          </p:cNvPr>
          <p:cNvSpPr/>
          <p:nvPr/>
        </p:nvSpPr>
        <p:spPr>
          <a:xfrm>
            <a:off x="53108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28" name="Rectangle 27">
            <a:hlinkClick r:id="rId4" action="ppaction://hlinksldjump"/>
            <a:extLst>
              <a:ext uri="{FF2B5EF4-FFF2-40B4-BE49-F238E27FC236}">
                <a16:creationId xmlns:a16="http://schemas.microsoft.com/office/drawing/2014/main" id="{F627177C-FAA3-9341-B2A2-AFC7D1A3163D}"/>
              </a:ext>
            </a:extLst>
          </p:cNvPr>
          <p:cNvSpPr/>
          <p:nvPr/>
        </p:nvSpPr>
        <p:spPr>
          <a:xfrm>
            <a:off x="277644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29" name="Rectangle 28">
            <a:hlinkClick r:id="rId6" action="ppaction://hlinksldjump"/>
            <a:extLst>
              <a:ext uri="{FF2B5EF4-FFF2-40B4-BE49-F238E27FC236}">
                <a16:creationId xmlns:a16="http://schemas.microsoft.com/office/drawing/2014/main" id="{D701070B-1770-FA4A-ACF0-5013FB41F1AB}"/>
              </a:ext>
            </a:extLst>
          </p:cNvPr>
          <p:cNvSpPr/>
          <p:nvPr/>
        </p:nvSpPr>
        <p:spPr>
          <a:xfrm>
            <a:off x="502180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Facility</a:t>
            </a:r>
            <a:endParaRPr lang="en-GB" sz="2000" dirty="0">
              <a:solidFill>
                <a:schemeClr val="bg2"/>
              </a:solidFill>
              <a:latin typeface="Segoe UI Light" panose="020B0502040204020203" pitchFamily="34" charset="0"/>
            </a:endParaRPr>
          </a:p>
        </p:txBody>
      </p:sp>
      <p:sp>
        <p:nvSpPr>
          <p:cNvPr id="30" name="Rectangle 29">
            <a:hlinkClick r:id="rId7" action="ppaction://hlinksldjump"/>
            <a:extLst>
              <a:ext uri="{FF2B5EF4-FFF2-40B4-BE49-F238E27FC236}">
                <a16:creationId xmlns:a16="http://schemas.microsoft.com/office/drawing/2014/main" id="{FA2979E6-0E96-4C49-B043-155A803D3A4F}"/>
              </a:ext>
            </a:extLst>
          </p:cNvPr>
          <p:cNvSpPr/>
          <p:nvPr/>
        </p:nvSpPr>
        <p:spPr>
          <a:xfrm>
            <a:off x="9512522" y="449145"/>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Clientele</a:t>
            </a:r>
            <a:endParaRPr lang="en-GB" sz="2000" dirty="0">
              <a:solidFill>
                <a:schemeClr val="bg1"/>
              </a:solidFill>
              <a:latin typeface="Segoe UI Light" panose="020B0502040204020203" pitchFamily="34" charset="0"/>
            </a:endParaRPr>
          </a:p>
        </p:txBody>
      </p:sp>
      <p:sp>
        <p:nvSpPr>
          <p:cNvPr id="31" name="Rectangle 30">
            <a:hlinkClick r:id="rId8" action="ppaction://hlinksldjump"/>
            <a:extLst>
              <a:ext uri="{FF2B5EF4-FFF2-40B4-BE49-F238E27FC236}">
                <a16:creationId xmlns:a16="http://schemas.microsoft.com/office/drawing/2014/main" id="{DCF80A6A-CF64-064F-8CB6-E8E0455AF920}"/>
              </a:ext>
            </a:extLst>
          </p:cNvPr>
          <p:cNvSpPr/>
          <p:nvPr/>
        </p:nvSpPr>
        <p:spPr>
          <a:xfrm>
            <a:off x="7267162"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a:solidFill>
                  <a:schemeClr val="bg2"/>
                </a:solidFill>
                <a:latin typeface="Segoe UI Light" panose="020B0502040204020203" pitchFamily="34" charset="0"/>
              </a:rPr>
              <a:t>Portfolio</a:t>
            </a:r>
            <a:endParaRPr lang="en-GB" sz="2000" dirty="0">
              <a:solidFill>
                <a:schemeClr val="bg2"/>
              </a:solidFill>
              <a:latin typeface="Segoe UI Light" panose="020B0502040204020203" pitchFamily="34" charset="0"/>
            </a:endParaRPr>
          </a:p>
        </p:txBody>
      </p:sp>
      <p:sp>
        <p:nvSpPr>
          <p:cNvPr id="14" name="Rectangle 13"/>
          <p:cNvSpPr/>
          <p:nvPr/>
        </p:nvSpPr>
        <p:spPr>
          <a:xfrm>
            <a:off x="9512522" y="897529"/>
            <a:ext cx="2148396" cy="69246"/>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23" name="Rectangle 22">
            <a:extLst>
              <a:ext uri="{FF2B5EF4-FFF2-40B4-BE49-F238E27FC236}">
                <a16:creationId xmlns:a16="http://schemas.microsoft.com/office/drawing/2014/main" id="{DFD3348E-67B2-344B-8E41-D9279A3F5746}"/>
              </a:ext>
            </a:extLst>
          </p:cNvPr>
          <p:cNvSpPr/>
          <p:nvPr/>
        </p:nvSpPr>
        <p:spPr>
          <a:xfrm>
            <a:off x="3003899" y="4765657"/>
            <a:ext cx="6501908" cy="1862048"/>
          </a:xfrm>
          <a:prstGeom prst="rect">
            <a:avLst/>
          </a:prstGeom>
          <a:noFill/>
        </p:spPr>
        <p:txBody>
          <a:bodyPr wrap="none" lIns="91440" tIns="45720" rIns="91440" bIns="45720">
            <a:spAutoFit/>
          </a:bodyPr>
          <a:lstStyle/>
          <a:p>
            <a:pPr algn="ctr"/>
            <a:r>
              <a:rPr lang="en-US" sz="11500" b="1" cap="none" spc="0" dirty="0">
                <a:ln w="0"/>
                <a:gradFill>
                  <a:gsLst>
                    <a:gs pos="0">
                      <a:schemeClr val="accent5">
                        <a:lumMod val="50000"/>
                      </a:schemeClr>
                    </a:gs>
                    <a:gs pos="50000">
                      <a:schemeClr val="accent5"/>
                    </a:gs>
                    <a:gs pos="100000">
                      <a:schemeClr val="accent5">
                        <a:lumMod val="60000"/>
                        <a:lumOff val="40000"/>
                      </a:schemeClr>
                    </a:gs>
                  </a:gsLst>
                  <a:lin ang="5400000"/>
                </a:gradFill>
                <a:effectLst>
                  <a:reflection blurRad="6350" stA="53000" endA="300" endPos="35500" dir="5400000" sy="-90000" algn="bl" rotWithShape="0"/>
                </a:effectLst>
              </a:rPr>
              <a:t>Thank You</a:t>
            </a:r>
          </a:p>
        </p:txBody>
      </p:sp>
    </p:spTree>
    <p:extLst>
      <p:ext uri="{BB962C8B-B14F-4D97-AF65-F5344CB8AC3E}">
        <p14:creationId xmlns:p14="http://schemas.microsoft.com/office/powerpoint/2010/main" val="24370684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graphicFrame>
        <p:nvGraphicFramePr>
          <p:cNvPr id="4" name="Table 3">
            <a:extLst>
              <a:ext uri="{FF2B5EF4-FFF2-40B4-BE49-F238E27FC236}">
                <a16:creationId xmlns:a16="http://schemas.microsoft.com/office/drawing/2014/main" id="{D3376BD2-97E9-B541-BE3D-B771030226A5}"/>
              </a:ext>
            </a:extLst>
          </p:cNvPr>
          <p:cNvGraphicFramePr>
            <a:graphicFrameLocks noGrp="1"/>
          </p:cNvGraphicFramePr>
          <p:nvPr>
            <p:extLst>
              <p:ext uri="{D42A27DB-BD31-4B8C-83A1-F6EECF244321}">
                <p14:modId xmlns:p14="http://schemas.microsoft.com/office/powerpoint/2010/main" val="3521981197"/>
              </p:ext>
            </p:extLst>
          </p:nvPr>
        </p:nvGraphicFramePr>
        <p:xfrm>
          <a:off x="7580601" y="2336258"/>
          <a:ext cx="3348655" cy="1554480"/>
        </p:xfrm>
        <a:graphic>
          <a:graphicData uri="http://schemas.openxmlformats.org/drawingml/2006/table">
            <a:tbl>
              <a:tblPr firstRow="1" bandRow="1">
                <a:tableStyleId>{72833802-FEF1-4C79-8D5D-14CF1EAF98D9}</a:tableStyleId>
              </a:tblPr>
              <a:tblGrid>
                <a:gridCol w="2397226">
                  <a:extLst>
                    <a:ext uri="{9D8B030D-6E8A-4147-A177-3AD203B41FA5}">
                      <a16:colId xmlns:a16="http://schemas.microsoft.com/office/drawing/2014/main" val="859551451"/>
                    </a:ext>
                  </a:extLst>
                </a:gridCol>
                <a:gridCol w="951429">
                  <a:extLst>
                    <a:ext uri="{9D8B030D-6E8A-4147-A177-3AD203B41FA5}">
                      <a16:colId xmlns:a16="http://schemas.microsoft.com/office/drawing/2014/main" val="2135465247"/>
                    </a:ext>
                  </a:extLst>
                </a:gridCol>
              </a:tblGrid>
              <a:tr h="165672">
                <a:tc>
                  <a:txBody>
                    <a:bodyPr/>
                    <a:lstStyle/>
                    <a:p>
                      <a:r>
                        <a:rPr lang="en-US" sz="1400" dirty="0">
                          <a:solidFill>
                            <a:schemeClr val="bg1"/>
                          </a:solidFill>
                        </a:rPr>
                        <a:t>Total No of Employees</a:t>
                      </a:r>
                    </a:p>
                  </a:txBody>
                  <a:tcPr/>
                </a:tc>
                <a:tc>
                  <a:txBody>
                    <a:bodyPr/>
                    <a:lstStyle/>
                    <a:p>
                      <a:pPr algn="ctr"/>
                      <a:r>
                        <a:rPr lang="en-US" sz="1600" dirty="0">
                          <a:solidFill>
                            <a:schemeClr val="bg1"/>
                          </a:solidFill>
                        </a:rPr>
                        <a:t>170 Nos </a:t>
                      </a:r>
                      <a:endParaRPr lang="en-US" dirty="0">
                        <a:solidFill>
                          <a:schemeClr val="bg1"/>
                        </a:solidFill>
                      </a:endParaRPr>
                    </a:p>
                  </a:txBody>
                  <a:tcPr/>
                </a:tc>
                <a:extLst>
                  <a:ext uri="{0D108BD9-81ED-4DB2-BD59-A6C34878D82A}">
                    <a16:rowId xmlns:a16="http://schemas.microsoft.com/office/drawing/2014/main" val="1984692235"/>
                  </a:ext>
                </a:extLst>
              </a:tr>
              <a:tr h="165672">
                <a:tc>
                  <a:txBody>
                    <a:bodyPr/>
                    <a:lstStyle/>
                    <a:p>
                      <a:r>
                        <a:rPr lang="en-US" sz="1400" dirty="0">
                          <a:solidFill>
                            <a:schemeClr val="bg1"/>
                          </a:solidFill>
                        </a:rPr>
                        <a:t>Engineers</a:t>
                      </a:r>
                    </a:p>
                  </a:txBody>
                  <a:tcPr/>
                </a:tc>
                <a:tc>
                  <a:txBody>
                    <a:bodyPr/>
                    <a:lstStyle/>
                    <a:p>
                      <a:pPr algn="ctr"/>
                      <a:r>
                        <a:rPr lang="en-US" sz="1400" dirty="0">
                          <a:solidFill>
                            <a:schemeClr val="bg1"/>
                          </a:solidFill>
                        </a:rPr>
                        <a:t>26</a:t>
                      </a:r>
                    </a:p>
                  </a:txBody>
                  <a:tcPr/>
                </a:tc>
                <a:extLst>
                  <a:ext uri="{0D108BD9-81ED-4DB2-BD59-A6C34878D82A}">
                    <a16:rowId xmlns:a16="http://schemas.microsoft.com/office/drawing/2014/main" val="2837080212"/>
                  </a:ext>
                </a:extLst>
              </a:tr>
              <a:tr h="165672">
                <a:tc>
                  <a:txBody>
                    <a:bodyPr/>
                    <a:lstStyle/>
                    <a:p>
                      <a:r>
                        <a:rPr lang="en-US" sz="1400" dirty="0">
                          <a:solidFill>
                            <a:schemeClr val="bg1"/>
                          </a:solidFill>
                        </a:rPr>
                        <a:t>Skilled Labour</a:t>
                      </a:r>
                    </a:p>
                  </a:txBody>
                  <a:tcPr/>
                </a:tc>
                <a:tc>
                  <a:txBody>
                    <a:bodyPr/>
                    <a:lstStyle/>
                    <a:p>
                      <a:pPr algn="ctr"/>
                      <a:r>
                        <a:rPr lang="en-US" sz="1400" dirty="0">
                          <a:solidFill>
                            <a:schemeClr val="bg1"/>
                          </a:solidFill>
                        </a:rPr>
                        <a:t>60</a:t>
                      </a:r>
                    </a:p>
                  </a:txBody>
                  <a:tcPr/>
                </a:tc>
                <a:extLst>
                  <a:ext uri="{0D108BD9-81ED-4DB2-BD59-A6C34878D82A}">
                    <a16:rowId xmlns:a16="http://schemas.microsoft.com/office/drawing/2014/main" val="3055364683"/>
                  </a:ext>
                </a:extLst>
              </a:tr>
              <a:tr h="165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Semi Skilled Labour</a:t>
                      </a:r>
                    </a:p>
                  </a:txBody>
                  <a:tcPr/>
                </a:tc>
                <a:tc>
                  <a:txBody>
                    <a:bodyPr/>
                    <a:lstStyle/>
                    <a:p>
                      <a:pPr algn="ctr"/>
                      <a:r>
                        <a:rPr lang="en-US" sz="1400" dirty="0">
                          <a:solidFill>
                            <a:schemeClr val="bg1"/>
                          </a:solidFill>
                        </a:rPr>
                        <a:t>65</a:t>
                      </a:r>
                    </a:p>
                  </a:txBody>
                  <a:tcPr/>
                </a:tc>
                <a:extLst>
                  <a:ext uri="{0D108BD9-81ED-4DB2-BD59-A6C34878D82A}">
                    <a16:rowId xmlns:a16="http://schemas.microsoft.com/office/drawing/2014/main" val="3506865068"/>
                  </a:ext>
                </a:extLst>
              </a:tr>
              <a:tr h="165672">
                <a:tc>
                  <a:txBody>
                    <a:bodyPr/>
                    <a:lstStyle/>
                    <a:p>
                      <a:r>
                        <a:rPr lang="en-US" sz="1400" dirty="0">
                          <a:solidFill>
                            <a:schemeClr val="bg1"/>
                          </a:solidFill>
                        </a:rPr>
                        <a:t>Operators</a:t>
                      </a:r>
                    </a:p>
                  </a:txBody>
                  <a:tcPr/>
                </a:tc>
                <a:tc>
                  <a:txBody>
                    <a:bodyPr/>
                    <a:lstStyle/>
                    <a:p>
                      <a:pPr algn="ctr"/>
                      <a:r>
                        <a:rPr lang="en-US" sz="1400" dirty="0">
                          <a:solidFill>
                            <a:schemeClr val="bg1"/>
                          </a:solidFill>
                        </a:rPr>
                        <a:t>19</a:t>
                      </a:r>
                    </a:p>
                  </a:txBody>
                  <a:tcPr/>
                </a:tc>
                <a:extLst>
                  <a:ext uri="{0D108BD9-81ED-4DB2-BD59-A6C34878D82A}">
                    <a16:rowId xmlns:a16="http://schemas.microsoft.com/office/drawing/2014/main" val="4178000310"/>
                  </a:ext>
                </a:extLst>
              </a:tr>
            </a:tbl>
          </a:graphicData>
        </a:graphic>
      </p:graphicFrame>
      <p:graphicFrame>
        <p:nvGraphicFramePr>
          <p:cNvPr id="18" name="Table 17">
            <a:extLst>
              <a:ext uri="{FF2B5EF4-FFF2-40B4-BE49-F238E27FC236}">
                <a16:creationId xmlns:a16="http://schemas.microsoft.com/office/drawing/2014/main" id="{30574668-DDF6-4740-82F4-81FB5CC6B598}"/>
              </a:ext>
            </a:extLst>
          </p:cNvPr>
          <p:cNvGraphicFramePr>
            <a:graphicFrameLocks noGrp="1"/>
          </p:cNvGraphicFramePr>
          <p:nvPr>
            <p:extLst>
              <p:ext uri="{D42A27DB-BD31-4B8C-83A1-F6EECF244321}">
                <p14:modId xmlns:p14="http://schemas.microsoft.com/office/powerpoint/2010/main" val="171582750"/>
              </p:ext>
            </p:extLst>
          </p:nvPr>
        </p:nvGraphicFramePr>
        <p:xfrm>
          <a:off x="753456" y="1210339"/>
          <a:ext cx="5031427" cy="1584960"/>
        </p:xfrm>
        <a:graphic>
          <a:graphicData uri="http://schemas.openxmlformats.org/drawingml/2006/table">
            <a:tbl>
              <a:tblPr firstRow="1" bandRow="1">
                <a:tableStyleId>{72833802-FEF1-4C79-8D5D-14CF1EAF98D9}</a:tableStyleId>
              </a:tblPr>
              <a:tblGrid>
                <a:gridCol w="3385752">
                  <a:extLst>
                    <a:ext uri="{9D8B030D-6E8A-4147-A177-3AD203B41FA5}">
                      <a16:colId xmlns:a16="http://schemas.microsoft.com/office/drawing/2014/main" val="859551451"/>
                    </a:ext>
                  </a:extLst>
                </a:gridCol>
                <a:gridCol w="1645675">
                  <a:extLst>
                    <a:ext uri="{9D8B030D-6E8A-4147-A177-3AD203B41FA5}">
                      <a16:colId xmlns:a16="http://schemas.microsoft.com/office/drawing/2014/main" val="2135465247"/>
                    </a:ext>
                  </a:extLst>
                </a:gridCol>
              </a:tblGrid>
              <a:tr h="165672">
                <a:tc>
                  <a:txBody>
                    <a:bodyPr/>
                    <a:lstStyle/>
                    <a:p>
                      <a:r>
                        <a:rPr lang="en-US" sz="1400" dirty="0">
                          <a:solidFill>
                            <a:schemeClr val="bg1"/>
                          </a:solidFill>
                        </a:rPr>
                        <a:t>Capacity</a:t>
                      </a:r>
                    </a:p>
                  </a:txBody>
                  <a:tcPr/>
                </a:tc>
                <a:tc>
                  <a:txBody>
                    <a:bodyPr/>
                    <a:lstStyle/>
                    <a:p>
                      <a:pPr algn="ctr"/>
                      <a:r>
                        <a:rPr lang="en-US" sz="1600" dirty="0">
                          <a:solidFill>
                            <a:schemeClr val="bg1"/>
                          </a:solidFill>
                        </a:rPr>
                        <a:t>300 Tons/month </a:t>
                      </a:r>
                      <a:endParaRPr lang="en-US" dirty="0">
                        <a:solidFill>
                          <a:schemeClr val="bg1"/>
                        </a:solidFill>
                      </a:endParaRPr>
                    </a:p>
                  </a:txBody>
                  <a:tcPr/>
                </a:tc>
                <a:extLst>
                  <a:ext uri="{0D108BD9-81ED-4DB2-BD59-A6C34878D82A}">
                    <a16:rowId xmlns:a16="http://schemas.microsoft.com/office/drawing/2014/main" val="1984692235"/>
                  </a:ext>
                </a:extLst>
              </a:tr>
              <a:tr h="165672">
                <a:tc>
                  <a:txBody>
                    <a:bodyPr/>
                    <a:lstStyle/>
                    <a:p>
                      <a:r>
                        <a:rPr lang="en-IN" sz="1400" kern="1200" dirty="0">
                          <a:solidFill>
                            <a:schemeClr val="bg1"/>
                          </a:solidFill>
                          <a:latin typeface="+mn-lt"/>
                          <a:ea typeface="+mn-ea"/>
                          <a:cs typeface="+mn-cs"/>
                        </a:rPr>
                        <a:t>Project equipment Fabrication – pressure vessel, heat exchanger, column etc.</a:t>
                      </a:r>
                      <a:endParaRPr lang="en-US" sz="1400" kern="1200" dirty="0">
                        <a:solidFill>
                          <a:schemeClr val="bg1"/>
                        </a:solidFill>
                        <a:latin typeface="+mn-lt"/>
                        <a:ea typeface="+mn-ea"/>
                        <a:cs typeface="+mn-cs"/>
                      </a:endParaRPr>
                    </a:p>
                  </a:txBody>
                  <a:tcPr/>
                </a:tc>
                <a:tc>
                  <a:txBody>
                    <a:bodyPr/>
                    <a:lstStyle/>
                    <a:p>
                      <a:pPr algn="ctr"/>
                      <a:r>
                        <a:rPr lang="en-US" sz="1400" dirty="0">
                          <a:solidFill>
                            <a:schemeClr val="bg1"/>
                          </a:solidFill>
                        </a:rPr>
                        <a:t>75</a:t>
                      </a:r>
                    </a:p>
                  </a:txBody>
                  <a:tcPr/>
                </a:tc>
                <a:extLst>
                  <a:ext uri="{0D108BD9-81ED-4DB2-BD59-A6C34878D82A}">
                    <a16:rowId xmlns:a16="http://schemas.microsoft.com/office/drawing/2014/main" val="3055364683"/>
                  </a:ext>
                </a:extLst>
              </a:tr>
              <a:tr h="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IN" sz="1400" kern="1200" dirty="0">
                          <a:solidFill>
                            <a:schemeClr val="bg1"/>
                          </a:solidFill>
                          <a:latin typeface="+mn-lt"/>
                          <a:ea typeface="+mn-ea"/>
                          <a:cs typeface="+mn-cs"/>
                        </a:rPr>
                        <a:t>Structural work &amp; heavy equipment </a:t>
                      </a:r>
                      <a:br>
                        <a:rPr lang="en-IN" sz="1400" kern="1200" dirty="0">
                          <a:solidFill>
                            <a:schemeClr val="bg1"/>
                          </a:solidFill>
                          <a:latin typeface="+mn-lt"/>
                          <a:ea typeface="+mn-ea"/>
                          <a:cs typeface="+mn-cs"/>
                        </a:rPr>
                      </a:br>
                      <a:r>
                        <a:rPr lang="en-IN" sz="1400" kern="1200" dirty="0">
                          <a:solidFill>
                            <a:schemeClr val="bg1"/>
                          </a:solidFill>
                          <a:latin typeface="+mn-lt"/>
                          <a:ea typeface="+mn-ea"/>
                          <a:cs typeface="+mn-cs"/>
                        </a:rPr>
                        <a:t>fabrication work for Mining And </a:t>
                      </a:r>
                      <a:br>
                        <a:rPr lang="en-IN" sz="1400" kern="1200" dirty="0">
                          <a:solidFill>
                            <a:schemeClr val="bg1"/>
                          </a:solidFill>
                          <a:latin typeface="+mn-lt"/>
                          <a:ea typeface="+mn-ea"/>
                          <a:cs typeface="+mn-cs"/>
                        </a:rPr>
                      </a:br>
                      <a:r>
                        <a:rPr lang="en-IN" sz="1400" kern="1200" dirty="0">
                          <a:solidFill>
                            <a:schemeClr val="bg1"/>
                          </a:solidFill>
                          <a:latin typeface="+mn-lt"/>
                          <a:ea typeface="+mn-ea"/>
                          <a:cs typeface="+mn-cs"/>
                        </a:rPr>
                        <a:t>Construction Equipment Division.</a:t>
                      </a:r>
                      <a:endParaRPr lang="en-US" sz="1400" kern="1200" dirty="0">
                        <a:solidFill>
                          <a:schemeClr val="bg1"/>
                        </a:solidFill>
                        <a:latin typeface="+mn-lt"/>
                        <a:ea typeface="+mn-ea"/>
                        <a:cs typeface="+mn-cs"/>
                      </a:endParaRPr>
                    </a:p>
                  </a:txBody>
                  <a:tcPr/>
                </a:tc>
                <a:tc>
                  <a:txBody>
                    <a:bodyPr/>
                    <a:lstStyle/>
                    <a:p>
                      <a:pPr algn="ctr"/>
                      <a:r>
                        <a:rPr lang="en-US" sz="1400" dirty="0">
                          <a:solidFill>
                            <a:schemeClr val="bg1"/>
                          </a:solidFill>
                        </a:rPr>
                        <a:t>225</a:t>
                      </a:r>
                    </a:p>
                  </a:txBody>
                  <a:tcPr/>
                </a:tc>
                <a:extLst>
                  <a:ext uri="{0D108BD9-81ED-4DB2-BD59-A6C34878D82A}">
                    <a16:rowId xmlns:a16="http://schemas.microsoft.com/office/drawing/2014/main" val="3506865068"/>
                  </a:ext>
                </a:extLst>
              </a:tr>
            </a:tbl>
          </a:graphicData>
        </a:graphic>
      </p:graphicFrame>
      <p:graphicFrame>
        <p:nvGraphicFramePr>
          <p:cNvPr id="19" name="Table 18">
            <a:extLst>
              <a:ext uri="{FF2B5EF4-FFF2-40B4-BE49-F238E27FC236}">
                <a16:creationId xmlns:a16="http://schemas.microsoft.com/office/drawing/2014/main" id="{CAD7E072-CFCA-B141-B2EE-C7BDB5D1C77D}"/>
              </a:ext>
            </a:extLst>
          </p:cNvPr>
          <p:cNvGraphicFramePr>
            <a:graphicFrameLocks noGrp="1"/>
          </p:cNvGraphicFramePr>
          <p:nvPr>
            <p:extLst>
              <p:ext uri="{D42A27DB-BD31-4B8C-83A1-F6EECF244321}">
                <p14:modId xmlns:p14="http://schemas.microsoft.com/office/powerpoint/2010/main" val="3809876385"/>
              </p:ext>
            </p:extLst>
          </p:nvPr>
        </p:nvGraphicFramePr>
        <p:xfrm>
          <a:off x="753456" y="3133440"/>
          <a:ext cx="3188619" cy="975750"/>
        </p:xfrm>
        <a:graphic>
          <a:graphicData uri="http://schemas.openxmlformats.org/drawingml/2006/table">
            <a:tbl>
              <a:tblPr firstRow="1" bandRow="1">
                <a:tableStyleId>{72833802-FEF1-4C79-8D5D-14CF1EAF98D9}</a:tableStyleId>
              </a:tblPr>
              <a:tblGrid>
                <a:gridCol w="1950310">
                  <a:extLst>
                    <a:ext uri="{9D8B030D-6E8A-4147-A177-3AD203B41FA5}">
                      <a16:colId xmlns:a16="http://schemas.microsoft.com/office/drawing/2014/main" val="859551451"/>
                    </a:ext>
                  </a:extLst>
                </a:gridCol>
                <a:gridCol w="1238309">
                  <a:extLst>
                    <a:ext uri="{9D8B030D-6E8A-4147-A177-3AD203B41FA5}">
                      <a16:colId xmlns:a16="http://schemas.microsoft.com/office/drawing/2014/main" val="2135465247"/>
                    </a:ext>
                  </a:extLst>
                </a:gridCol>
              </a:tblGrid>
              <a:tr h="346234">
                <a:tc>
                  <a:txBody>
                    <a:bodyPr/>
                    <a:lstStyle/>
                    <a:p>
                      <a:r>
                        <a:rPr lang="en-US" sz="1400" dirty="0">
                          <a:solidFill>
                            <a:schemeClr val="bg1"/>
                          </a:solidFill>
                        </a:rPr>
                        <a:t>Total Plant Area</a:t>
                      </a:r>
                    </a:p>
                  </a:txBody>
                  <a:tcPr/>
                </a:tc>
                <a:tc>
                  <a:txBody>
                    <a:bodyPr/>
                    <a:lstStyle/>
                    <a:p>
                      <a:pPr algn="ctr"/>
                      <a:r>
                        <a:rPr lang="en-US" sz="1600" dirty="0">
                          <a:solidFill>
                            <a:schemeClr val="bg1"/>
                          </a:solidFill>
                        </a:rPr>
                        <a:t>13800 SQM</a:t>
                      </a:r>
                      <a:endParaRPr lang="en-US" dirty="0">
                        <a:solidFill>
                          <a:schemeClr val="bg1"/>
                        </a:solidFill>
                      </a:endParaRPr>
                    </a:p>
                  </a:txBody>
                  <a:tcPr/>
                </a:tc>
                <a:extLst>
                  <a:ext uri="{0D108BD9-81ED-4DB2-BD59-A6C34878D82A}">
                    <a16:rowId xmlns:a16="http://schemas.microsoft.com/office/drawing/2014/main" val="1984692235"/>
                  </a:ext>
                </a:extLst>
              </a:tr>
              <a:tr h="314758">
                <a:tc>
                  <a:txBody>
                    <a:bodyPr/>
                    <a:lstStyle/>
                    <a:p>
                      <a:r>
                        <a:rPr lang="en-US" sz="1400" dirty="0">
                          <a:solidFill>
                            <a:schemeClr val="bg1"/>
                          </a:solidFill>
                        </a:rPr>
                        <a:t>Area Under Crane </a:t>
                      </a:r>
                    </a:p>
                  </a:txBody>
                  <a:tcPr/>
                </a:tc>
                <a:tc>
                  <a:txBody>
                    <a:bodyPr/>
                    <a:lstStyle/>
                    <a:p>
                      <a:pPr algn="ctr"/>
                      <a:r>
                        <a:rPr lang="en-US" sz="1400" dirty="0">
                          <a:solidFill>
                            <a:schemeClr val="bg1"/>
                          </a:solidFill>
                        </a:rPr>
                        <a:t>7961</a:t>
                      </a:r>
                    </a:p>
                  </a:txBody>
                  <a:tcPr/>
                </a:tc>
                <a:extLst>
                  <a:ext uri="{0D108BD9-81ED-4DB2-BD59-A6C34878D82A}">
                    <a16:rowId xmlns:a16="http://schemas.microsoft.com/office/drawing/2014/main" val="3055364683"/>
                  </a:ext>
                </a:extLst>
              </a:tr>
              <a:tr h="314758">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Open Area</a:t>
                      </a:r>
                    </a:p>
                  </a:txBody>
                  <a:tcPr/>
                </a:tc>
                <a:tc>
                  <a:txBody>
                    <a:bodyPr/>
                    <a:lstStyle/>
                    <a:p>
                      <a:pPr algn="ctr"/>
                      <a:r>
                        <a:rPr lang="en-US" sz="1400" dirty="0">
                          <a:solidFill>
                            <a:schemeClr val="bg1"/>
                          </a:solidFill>
                        </a:rPr>
                        <a:t>5839</a:t>
                      </a:r>
                    </a:p>
                  </a:txBody>
                  <a:tcPr/>
                </a:tc>
                <a:extLst>
                  <a:ext uri="{0D108BD9-81ED-4DB2-BD59-A6C34878D82A}">
                    <a16:rowId xmlns:a16="http://schemas.microsoft.com/office/drawing/2014/main" val="3506865068"/>
                  </a:ext>
                </a:extLst>
              </a:tr>
            </a:tbl>
          </a:graphicData>
        </a:graphic>
      </p:graphicFrame>
      <p:graphicFrame>
        <p:nvGraphicFramePr>
          <p:cNvPr id="21" name="Table 20">
            <a:extLst>
              <a:ext uri="{FF2B5EF4-FFF2-40B4-BE49-F238E27FC236}">
                <a16:creationId xmlns:a16="http://schemas.microsoft.com/office/drawing/2014/main" id="{B9A7ECF7-22C4-F64C-AB1E-F2A89C2563A1}"/>
              </a:ext>
            </a:extLst>
          </p:cNvPr>
          <p:cNvGraphicFramePr>
            <a:graphicFrameLocks noGrp="1"/>
          </p:cNvGraphicFramePr>
          <p:nvPr>
            <p:extLst>
              <p:ext uri="{D42A27DB-BD31-4B8C-83A1-F6EECF244321}">
                <p14:modId xmlns:p14="http://schemas.microsoft.com/office/powerpoint/2010/main" val="1661043419"/>
              </p:ext>
            </p:extLst>
          </p:nvPr>
        </p:nvGraphicFramePr>
        <p:xfrm>
          <a:off x="7580602" y="1229212"/>
          <a:ext cx="3188620" cy="944880"/>
        </p:xfrm>
        <a:graphic>
          <a:graphicData uri="http://schemas.openxmlformats.org/drawingml/2006/table">
            <a:tbl>
              <a:tblPr firstRow="1" bandRow="1">
                <a:tableStyleId>{72833802-FEF1-4C79-8D5D-14CF1EAF98D9}</a:tableStyleId>
              </a:tblPr>
              <a:tblGrid>
                <a:gridCol w="1950311">
                  <a:extLst>
                    <a:ext uri="{9D8B030D-6E8A-4147-A177-3AD203B41FA5}">
                      <a16:colId xmlns:a16="http://schemas.microsoft.com/office/drawing/2014/main" val="859551451"/>
                    </a:ext>
                  </a:extLst>
                </a:gridCol>
                <a:gridCol w="1238309">
                  <a:extLst>
                    <a:ext uri="{9D8B030D-6E8A-4147-A177-3AD203B41FA5}">
                      <a16:colId xmlns:a16="http://schemas.microsoft.com/office/drawing/2014/main" val="2135465247"/>
                    </a:ext>
                  </a:extLst>
                </a:gridCol>
              </a:tblGrid>
              <a:tr h="165672">
                <a:tc>
                  <a:txBody>
                    <a:bodyPr/>
                    <a:lstStyle/>
                    <a:p>
                      <a:r>
                        <a:rPr lang="en-US" sz="1400" dirty="0">
                          <a:solidFill>
                            <a:schemeClr val="bg1"/>
                          </a:solidFill>
                        </a:rPr>
                        <a:t>Cranes</a:t>
                      </a:r>
                    </a:p>
                  </a:txBody>
                  <a:tcPr/>
                </a:tc>
                <a:tc>
                  <a:txBody>
                    <a:bodyPr/>
                    <a:lstStyle/>
                    <a:p>
                      <a:pPr algn="ctr"/>
                      <a:r>
                        <a:rPr lang="en-US" sz="1600" dirty="0">
                          <a:solidFill>
                            <a:schemeClr val="bg1"/>
                          </a:solidFill>
                        </a:rPr>
                        <a:t>14 Nos</a:t>
                      </a:r>
                      <a:endParaRPr lang="en-US" dirty="0">
                        <a:solidFill>
                          <a:schemeClr val="bg1"/>
                        </a:solidFill>
                      </a:endParaRPr>
                    </a:p>
                  </a:txBody>
                  <a:tcPr/>
                </a:tc>
                <a:extLst>
                  <a:ext uri="{0D108BD9-81ED-4DB2-BD59-A6C34878D82A}">
                    <a16:rowId xmlns:a16="http://schemas.microsoft.com/office/drawing/2014/main" val="1984692235"/>
                  </a:ext>
                </a:extLst>
              </a:tr>
              <a:tr h="165672">
                <a:tc>
                  <a:txBody>
                    <a:bodyPr/>
                    <a:lstStyle/>
                    <a:p>
                      <a:r>
                        <a:rPr lang="en-US" sz="1400" dirty="0">
                          <a:solidFill>
                            <a:schemeClr val="bg1"/>
                          </a:solidFill>
                        </a:rPr>
                        <a:t>10 Tons </a:t>
                      </a:r>
                    </a:p>
                  </a:txBody>
                  <a:tcPr/>
                </a:tc>
                <a:tc>
                  <a:txBody>
                    <a:bodyPr/>
                    <a:lstStyle/>
                    <a:p>
                      <a:pPr algn="ctr"/>
                      <a:r>
                        <a:rPr lang="en-US" sz="1400" dirty="0">
                          <a:solidFill>
                            <a:schemeClr val="bg1"/>
                          </a:solidFill>
                        </a:rPr>
                        <a:t>11</a:t>
                      </a:r>
                    </a:p>
                  </a:txBody>
                  <a:tcPr/>
                </a:tc>
                <a:extLst>
                  <a:ext uri="{0D108BD9-81ED-4DB2-BD59-A6C34878D82A}">
                    <a16:rowId xmlns:a16="http://schemas.microsoft.com/office/drawing/2014/main" val="3055364683"/>
                  </a:ext>
                </a:extLst>
              </a:tr>
              <a:tr h="1656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rPr>
                        <a:t>5 Tons</a:t>
                      </a:r>
                    </a:p>
                  </a:txBody>
                  <a:tcPr/>
                </a:tc>
                <a:tc>
                  <a:txBody>
                    <a:bodyPr/>
                    <a:lstStyle/>
                    <a:p>
                      <a:pPr algn="ctr"/>
                      <a:r>
                        <a:rPr lang="en-US" sz="1400" dirty="0">
                          <a:solidFill>
                            <a:schemeClr val="bg1"/>
                          </a:solidFill>
                        </a:rPr>
                        <a:t>3</a:t>
                      </a:r>
                    </a:p>
                  </a:txBody>
                  <a:tcPr/>
                </a:tc>
                <a:extLst>
                  <a:ext uri="{0D108BD9-81ED-4DB2-BD59-A6C34878D82A}">
                    <a16:rowId xmlns:a16="http://schemas.microsoft.com/office/drawing/2014/main" val="3506865068"/>
                  </a:ext>
                </a:extLst>
              </a:tr>
            </a:tbl>
          </a:graphicData>
        </a:graphic>
      </p:graphicFrame>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3" name="TextBox 2">
            <a:extLst>
              <a:ext uri="{FF2B5EF4-FFF2-40B4-BE49-F238E27FC236}">
                <a16:creationId xmlns:a16="http://schemas.microsoft.com/office/drawing/2014/main" id="{0F352FF3-DEE5-BA4B-8739-325143E949C0}"/>
              </a:ext>
            </a:extLst>
          </p:cNvPr>
          <p:cNvSpPr txBox="1"/>
          <p:nvPr/>
        </p:nvSpPr>
        <p:spPr>
          <a:xfrm>
            <a:off x="598458" y="4447332"/>
            <a:ext cx="6504364" cy="2031325"/>
          </a:xfrm>
          <a:prstGeom prst="rect">
            <a:avLst/>
          </a:prstGeom>
          <a:noFill/>
        </p:spPr>
        <p:txBody>
          <a:bodyPr wrap="square" rtlCol="0">
            <a:spAutoFit/>
          </a:bodyPr>
          <a:lstStyle/>
          <a:p>
            <a:pPr marL="342900" indent="-342900">
              <a:buAutoNum type="arabicParenR"/>
            </a:pPr>
            <a:r>
              <a:rPr lang="en-US" dirty="0">
                <a:solidFill>
                  <a:schemeClr val="bg1"/>
                </a:solidFill>
              </a:rPr>
              <a:t>Plasma Cutting :</a:t>
            </a:r>
          </a:p>
          <a:p>
            <a:r>
              <a:rPr lang="en-US" dirty="0">
                <a:solidFill>
                  <a:schemeClr val="bg1"/>
                </a:solidFill>
              </a:rPr>
              <a:t>       3m X 12.5m SS – 50mm Thk, CS – 250mm Thk</a:t>
            </a:r>
          </a:p>
          <a:p>
            <a:endParaRPr lang="en-US" dirty="0">
              <a:solidFill>
                <a:schemeClr val="bg1"/>
              </a:solidFill>
            </a:endParaRPr>
          </a:p>
          <a:p>
            <a:r>
              <a:rPr lang="en-US" dirty="0">
                <a:solidFill>
                  <a:schemeClr val="bg1"/>
                </a:solidFill>
              </a:rPr>
              <a:t>2) Paint Booth –  4m X 4M X 15M long</a:t>
            </a:r>
          </a:p>
          <a:p>
            <a:endParaRPr lang="en-US" dirty="0">
              <a:solidFill>
                <a:schemeClr val="bg1"/>
              </a:solidFill>
            </a:endParaRPr>
          </a:p>
          <a:p>
            <a:r>
              <a:rPr lang="en-US" dirty="0">
                <a:solidFill>
                  <a:schemeClr val="bg1"/>
                </a:solidFill>
              </a:rPr>
              <a:t>3) Shot Blasting Booth –  4m X 4M X 15M long</a:t>
            </a:r>
          </a:p>
          <a:p>
            <a:endParaRPr lang="en-US" dirty="0">
              <a:solidFill>
                <a:schemeClr val="bg1"/>
              </a:solidFill>
            </a:endParaRPr>
          </a:p>
        </p:txBody>
      </p:sp>
      <p:graphicFrame>
        <p:nvGraphicFramePr>
          <p:cNvPr id="23" name="Chart 22">
            <a:extLst>
              <a:ext uri="{FF2B5EF4-FFF2-40B4-BE49-F238E27FC236}">
                <a16:creationId xmlns:a16="http://schemas.microsoft.com/office/drawing/2014/main" id="{951B8D47-D552-8443-B177-8977E2AEEA7D}"/>
              </a:ext>
            </a:extLst>
          </p:cNvPr>
          <p:cNvGraphicFramePr>
            <a:graphicFrameLocks/>
          </p:cNvGraphicFramePr>
          <p:nvPr>
            <p:extLst>
              <p:ext uri="{D42A27DB-BD31-4B8C-83A1-F6EECF244321}">
                <p14:modId xmlns:p14="http://schemas.microsoft.com/office/powerpoint/2010/main" val="4188611396"/>
              </p:ext>
            </p:extLst>
          </p:nvPr>
        </p:nvGraphicFramePr>
        <p:xfrm>
          <a:off x="5784883" y="3956879"/>
          <a:ext cx="6012083" cy="274611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31651650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sp>
        <p:nvSpPr>
          <p:cNvPr id="5" name="Rectangle 4">
            <a:extLst>
              <a:ext uri="{FF2B5EF4-FFF2-40B4-BE49-F238E27FC236}">
                <a16:creationId xmlns:a16="http://schemas.microsoft.com/office/drawing/2014/main" id="{1206E2D4-3A45-114D-A766-E696AF8AE3B2}"/>
              </a:ext>
            </a:extLst>
          </p:cNvPr>
          <p:cNvSpPr/>
          <p:nvPr/>
        </p:nvSpPr>
        <p:spPr>
          <a:xfrm>
            <a:off x="8020774" y="1130970"/>
            <a:ext cx="4166326" cy="4985980"/>
          </a:xfrm>
          <a:prstGeom prst="rect">
            <a:avLst/>
          </a:prstGeom>
        </p:spPr>
        <p:txBody>
          <a:bodyPr wrap="square">
            <a:spAutoFit/>
          </a:bodyPr>
          <a:lstStyle/>
          <a:p>
            <a:r>
              <a:rPr lang="en-IN" dirty="0">
                <a:solidFill>
                  <a:schemeClr val="bg1"/>
                </a:solidFill>
              </a:rPr>
              <a:t>FERMAT MAKE HMC 1</a:t>
            </a:r>
          </a:p>
          <a:p>
            <a:endParaRPr lang="en-IN" sz="1600" dirty="0">
              <a:solidFill>
                <a:schemeClr val="bg1"/>
              </a:solidFill>
            </a:endParaRPr>
          </a:p>
          <a:p>
            <a:r>
              <a:rPr lang="en-IN" sz="1600" dirty="0">
                <a:solidFill>
                  <a:schemeClr val="bg1"/>
                </a:solidFill>
              </a:rPr>
              <a:t>- SIZE </a:t>
            </a:r>
          </a:p>
          <a:p>
            <a:r>
              <a:rPr lang="en-IN" sz="1600" dirty="0">
                <a:solidFill>
                  <a:schemeClr val="bg1"/>
                </a:solidFill>
              </a:rPr>
              <a:t>  X-6100mm, Y-3000mm, Z- 2500mm, </a:t>
            </a:r>
          </a:p>
          <a:p>
            <a:endParaRPr lang="en-IN" dirty="0">
              <a:solidFill>
                <a:schemeClr val="bg1"/>
              </a:solidFill>
            </a:endParaRPr>
          </a:p>
          <a:p>
            <a:r>
              <a:rPr lang="en-IN" dirty="0">
                <a:solidFill>
                  <a:schemeClr val="bg1"/>
                </a:solidFill>
              </a:rPr>
              <a:t>- SPINDLE DIA- 150mm</a:t>
            </a:r>
          </a:p>
          <a:p>
            <a:endParaRPr lang="en-IN" dirty="0">
              <a:solidFill>
                <a:schemeClr val="bg1"/>
              </a:solidFill>
            </a:endParaRPr>
          </a:p>
          <a:p>
            <a:r>
              <a:rPr lang="en-IN" dirty="0">
                <a:solidFill>
                  <a:schemeClr val="bg1"/>
                </a:solidFill>
              </a:rPr>
              <a:t>- Ram(V Travel) - 700 mm  </a:t>
            </a:r>
          </a:p>
          <a:p>
            <a:endParaRPr lang="en-IN" dirty="0">
              <a:solidFill>
                <a:schemeClr val="bg1"/>
              </a:solidFill>
            </a:endParaRPr>
          </a:p>
          <a:p>
            <a:r>
              <a:rPr lang="en-IN" dirty="0">
                <a:solidFill>
                  <a:schemeClr val="bg1"/>
                </a:solidFill>
              </a:rPr>
              <a:t>- SPINDLE STROKE(W travel) – 850mm, </a:t>
            </a:r>
          </a:p>
          <a:p>
            <a:endParaRPr lang="en-IN" dirty="0">
              <a:solidFill>
                <a:schemeClr val="bg1"/>
              </a:solidFill>
            </a:endParaRPr>
          </a:p>
          <a:p>
            <a:r>
              <a:rPr lang="en-IN" dirty="0">
                <a:solidFill>
                  <a:schemeClr val="bg1"/>
                </a:solidFill>
              </a:rPr>
              <a:t>- ROTARY TABLE SIZE 2500 X 3500mm </a:t>
            </a:r>
          </a:p>
          <a:p>
            <a:endParaRPr lang="en-IN" dirty="0">
              <a:solidFill>
                <a:schemeClr val="bg1"/>
              </a:solidFill>
            </a:endParaRPr>
          </a:p>
          <a:p>
            <a:r>
              <a:rPr lang="en-IN" dirty="0">
                <a:solidFill>
                  <a:schemeClr val="bg1"/>
                </a:solidFill>
              </a:rPr>
              <a:t>- LOADING CAP: 40 TON </a:t>
            </a:r>
          </a:p>
          <a:p>
            <a:endParaRPr lang="en-IN" dirty="0">
              <a:solidFill>
                <a:schemeClr val="bg1"/>
              </a:solidFill>
            </a:endParaRPr>
          </a:p>
          <a:p>
            <a:r>
              <a:rPr lang="en-IN" dirty="0">
                <a:solidFill>
                  <a:schemeClr val="bg1"/>
                </a:solidFill>
              </a:rPr>
              <a:t>- CNC Control – Heidenhain TNC 640</a:t>
            </a:r>
          </a:p>
          <a:p>
            <a:endParaRPr lang="en-IN" dirty="0">
              <a:solidFill>
                <a:schemeClr val="bg1"/>
              </a:solidFill>
            </a:endParaRPr>
          </a:p>
          <a:p>
            <a:r>
              <a:rPr lang="en-IN" dirty="0">
                <a:solidFill>
                  <a:schemeClr val="bg1"/>
                </a:solidFill>
              </a:rPr>
              <a:t>- Touch Probe – Heidenhain TS460</a:t>
            </a:r>
          </a:p>
        </p:txBody>
      </p:sp>
      <p:pic>
        <p:nvPicPr>
          <p:cNvPr id="7" name="Picture 6">
            <a:extLst>
              <a:ext uri="{FF2B5EF4-FFF2-40B4-BE49-F238E27FC236}">
                <a16:creationId xmlns:a16="http://schemas.microsoft.com/office/drawing/2014/main" id="{EB1A9B45-76BC-5141-B964-C9AAE40571DD}"/>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rot="5400000">
            <a:off x="1198000" y="978656"/>
            <a:ext cx="5757335" cy="5867464"/>
          </a:xfrm>
          <a:prstGeom prst="rect">
            <a:avLst/>
          </a:prstGeom>
        </p:spPr>
      </p:pic>
    </p:spTree>
    <p:extLst>
      <p:ext uri="{BB962C8B-B14F-4D97-AF65-F5344CB8AC3E}">
        <p14:creationId xmlns:p14="http://schemas.microsoft.com/office/powerpoint/2010/main" val="26393836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hlinkClick r:id="rId2" action="ppaction://hlinksldjump"/>
            <a:extLst>
              <a:ext uri="{FF2B5EF4-FFF2-40B4-BE49-F238E27FC236}">
                <a16:creationId xmlns:a16="http://schemas.microsoft.com/office/drawing/2014/main" id="{6377684A-FEDF-5349-901F-5C8E99178D79}"/>
              </a:ext>
            </a:extLst>
          </p:cNvPr>
          <p:cNvPicPr>
            <a:picLocks noChangeAspect="1"/>
          </p:cNvPicPr>
          <p:nvPr/>
        </p:nvPicPr>
        <p:blipFill>
          <a:blip r:embed="rId3" cstate="email">
            <a:alphaModFix amt="81000"/>
            <a:extLst>
              <a:ext uri="{28A0092B-C50C-407E-A947-70E740481C1C}">
                <a14:useLocalDpi xmlns:a14="http://schemas.microsoft.com/office/drawing/2010/main"/>
              </a:ext>
            </a:extLst>
          </a:blip>
          <a:stretch>
            <a:fillRect/>
          </a:stretch>
        </p:blipFill>
        <p:spPr>
          <a:xfrm>
            <a:off x="0" y="29576"/>
            <a:ext cx="12192000" cy="6828423"/>
          </a:xfrm>
          <a:prstGeom prst="rect">
            <a:avLst/>
          </a:prstGeom>
        </p:spPr>
      </p:pic>
      <p:grpSp>
        <p:nvGrpSpPr>
          <p:cNvPr id="2" name="Group 1">
            <a:extLst>
              <a:ext uri="{FF2B5EF4-FFF2-40B4-BE49-F238E27FC236}">
                <a16:creationId xmlns:a16="http://schemas.microsoft.com/office/drawing/2014/main" id="{79DB26DF-88EF-E047-8DC0-C64689D485C8}"/>
              </a:ext>
            </a:extLst>
          </p:cNvPr>
          <p:cNvGrpSpPr/>
          <p:nvPr/>
        </p:nvGrpSpPr>
        <p:grpSpPr>
          <a:xfrm>
            <a:off x="531082" y="469626"/>
            <a:ext cx="11129836" cy="497149"/>
            <a:chOff x="0" y="469626"/>
            <a:chExt cx="11129836" cy="497149"/>
          </a:xfrm>
        </p:grpSpPr>
        <p:sp>
          <p:nvSpPr>
            <p:cNvPr id="6" name="Rectangle 5">
              <a:hlinkClick r:id="rId4" action="ppaction://hlinksldjump"/>
            </p:cNvPr>
            <p:cNvSpPr/>
            <p:nvPr/>
          </p:nvSpPr>
          <p:spPr>
            <a:xfrm>
              <a:off x="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Home</a:t>
              </a:r>
              <a:endParaRPr lang="en-GB" sz="2000" dirty="0">
                <a:solidFill>
                  <a:schemeClr val="bg2"/>
                </a:solidFill>
                <a:latin typeface="Segoe UI Light" panose="020B0502040204020203" pitchFamily="34" charset="0"/>
              </a:endParaRPr>
            </a:p>
          </p:txBody>
        </p:sp>
        <p:sp>
          <p:nvSpPr>
            <p:cNvPr id="10" name="Rectangle 9">
              <a:hlinkClick r:id="rId5" action="ppaction://hlinksldjump"/>
            </p:cNvPr>
            <p:cNvSpPr/>
            <p:nvPr/>
          </p:nvSpPr>
          <p:spPr>
            <a:xfrm>
              <a:off x="224536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rPr>
                <a:t>About Us</a:t>
              </a:r>
              <a:endParaRPr lang="en-GB" sz="2000" dirty="0">
                <a:solidFill>
                  <a:schemeClr val="bg2"/>
                </a:solidFill>
                <a:latin typeface="Segoe UI Light" panose="020B0502040204020203" pitchFamily="34" charset="0"/>
              </a:endParaRPr>
            </a:p>
          </p:txBody>
        </p:sp>
        <p:sp>
          <p:nvSpPr>
            <p:cNvPr id="11" name="Rectangle 10">
              <a:hlinkClick r:id="rId6" action="ppaction://hlinksldjump"/>
            </p:cNvPr>
            <p:cNvSpPr/>
            <p:nvPr/>
          </p:nvSpPr>
          <p:spPr>
            <a:xfrm>
              <a:off x="4490720" y="469626"/>
              <a:ext cx="2148396" cy="497149"/>
            </a:xfrm>
            <a:prstGeom prst="rect">
              <a:avLst/>
            </a:prstGeom>
            <a:solidFill>
              <a:srgbClr val="2E2F3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1"/>
                  </a:solidFill>
                  <a:latin typeface="Segoe UI Light" panose="020B0502040204020203" pitchFamily="34" charset="0"/>
                </a:rPr>
                <a:t>Facility</a:t>
              </a:r>
              <a:endParaRPr lang="en-GB" sz="2000" dirty="0">
                <a:solidFill>
                  <a:schemeClr val="bg1"/>
                </a:solidFill>
                <a:latin typeface="Segoe UI Light" panose="020B0502040204020203" pitchFamily="34" charset="0"/>
              </a:endParaRPr>
            </a:p>
          </p:txBody>
        </p:sp>
        <p:sp>
          <p:nvSpPr>
            <p:cNvPr id="12" name="Rectangle 11">
              <a:hlinkClick r:id="rId7" action="ppaction://hlinksldjump"/>
            </p:cNvPr>
            <p:cNvSpPr/>
            <p:nvPr/>
          </p:nvSpPr>
          <p:spPr>
            <a:xfrm>
              <a:off x="673608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Portfolio</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13" name="Rectangle 12">
              <a:hlinkClick r:id="rId8" action="ppaction://hlinksldjump"/>
            </p:cNvPr>
            <p:cNvSpPr/>
            <p:nvPr/>
          </p:nvSpPr>
          <p:spPr>
            <a:xfrm>
              <a:off x="8981440" y="469626"/>
              <a:ext cx="2148396"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Clientele</a:t>
              </a:r>
              <a:endParaRPr lang="en-GB" sz="2000" dirty="0">
                <a:solidFill>
                  <a:schemeClr val="bg2"/>
                </a:solidFill>
                <a:latin typeface="Segoe UI Light" panose="020B0502040204020203" pitchFamily="34" charset="0"/>
                <a:cs typeface="Segoe UI Light" panose="020B0502040204020203" pitchFamily="34" charset="0"/>
              </a:endParaRPr>
            </a:p>
          </p:txBody>
        </p:sp>
      </p:grpSp>
      <p:sp>
        <p:nvSpPr>
          <p:cNvPr id="14" name="Rectangle 13"/>
          <p:cNvSpPr/>
          <p:nvPr/>
        </p:nvSpPr>
        <p:spPr>
          <a:xfrm>
            <a:off x="5015218" y="919726"/>
            <a:ext cx="2154980" cy="76623"/>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dirty="0">
              <a:solidFill>
                <a:schemeClr val="bg1"/>
              </a:solidFill>
              <a:latin typeface="Segoe UI Light" panose="020B0502040204020203" pitchFamily="34" charset="0"/>
              <a:cs typeface="Segoe UI Light" panose="020B0502040204020203" pitchFamily="34" charset="0"/>
            </a:endParaRPr>
          </a:p>
        </p:txBody>
      </p:sp>
      <p:sp>
        <p:nvSpPr>
          <p:cNvPr id="15" name="Rectangle 14">
            <a:hlinkClick r:id="" action="ppaction://hlinkshowjump?jump=endshow"/>
            <a:hlinkHover r:id="rId5" action="ppaction://hlinksldjump"/>
            <a:extLst>
              <a:ext uri="{FF2B5EF4-FFF2-40B4-BE49-F238E27FC236}">
                <a16:creationId xmlns:a16="http://schemas.microsoft.com/office/drawing/2014/main" id="{98EF1912-F42B-F848-B8EF-CC2B88B94965}"/>
              </a:ext>
            </a:extLst>
          </p:cNvPr>
          <p:cNvSpPr/>
          <p:nvPr/>
        </p:nvSpPr>
        <p:spPr>
          <a:xfrm>
            <a:off x="11346165" y="89471"/>
            <a:ext cx="840935" cy="497149"/>
          </a:xfrm>
          <a:prstGeom prst="rect">
            <a:avLst/>
          </a:prstGeom>
          <a:solidFill>
            <a:srgbClr val="222326">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bg2"/>
                </a:solidFill>
                <a:latin typeface="Segoe UI Light" panose="020B0502040204020203" pitchFamily="34" charset="0"/>
                <a:cs typeface="Segoe UI Light" panose="020B0502040204020203" pitchFamily="34" charset="0"/>
              </a:rPr>
              <a:t>Exit</a:t>
            </a:r>
            <a:endParaRPr lang="en-GB" sz="2000" dirty="0">
              <a:solidFill>
                <a:schemeClr val="bg2"/>
              </a:solidFill>
              <a:latin typeface="Segoe UI Light" panose="020B0502040204020203" pitchFamily="34" charset="0"/>
              <a:cs typeface="Segoe UI Light" panose="020B0502040204020203" pitchFamily="34" charset="0"/>
            </a:endParaRPr>
          </a:p>
        </p:txBody>
      </p:sp>
      <p:sp>
        <p:nvSpPr>
          <p:cNvPr id="22" name="Rectangle 21">
            <a:extLst>
              <a:ext uri="{FF2B5EF4-FFF2-40B4-BE49-F238E27FC236}">
                <a16:creationId xmlns:a16="http://schemas.microsoft.com/office/drawing/2014/main" id="{20446AA8-C149-ED4E-875A-A22D87A5884F}"/>
              </a:ext>
            </a:extLst>
          </p:cNvPr>
          <p:cNvSpPr/>
          <p:nvPr/>
        </p:nvSpPr>
        <p:spPr>
          <a:xfrm>
            <a:off x="0" y="1"/>
            <a:ext cx="12192000" cy="488270"/>
          </a:xfrm>
          <a:prstGeom prst="rect">
            <a:avLst/>
          </a:prstGeom>
          <a:solidFill>
            <a:srgbClr val="2223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rgbClr val="D06A2B"/>
                </a:solidFill>
                <a:latin typeface="AR DESTINE" panose="02000000000000000000" pitchFamily="2" charset="0"/>
                <a:cs typeface="Segoe UI Light" panose="020B0502040204020203" pitchFamily="34" charset="0"/>
              </a:rPr>
              <a:t>AIM</a:t>
            </a:r>
            <a:r>
              <a:rPr lang="en-US" sz="2800" dirty="0">
                <a:solidFill>
                  <a:srgbClr val="D06A2B"/>
                </a:solidFill>
                <a:latin typeface="Swis721 BT Roman" panose="020B0504020202020204" pitchFamily="34" charset="0"/>
                <a:cs typeface="Segoe UI Light" panose="020B0502040204020203" pitchFamily="34" charset="0"/>
              </a:rPr>
              <a:t> </a:t>
            </a:r>
            <a:r>
              <a:rPr lang="en-US" sz="2000" dirty="0">
                <a:solidFill>
                  <a:srgbClr val="D06A2B"/>
                </a:solidFill>
                <a:latin typeface="Swis721 BT Roman" panose="020B0504020202020204" pitchFamily="34" charset="0"/>
                <a:cs typeface="Segoe UI Light" panose="020B0502040204020203" pitchFamily="34" charset="0"/>
              </a:rPr>
              <a:t>Engineers India Pvt Ltd</a:t>
            </a:r>
            <a:endParaRPr lang="en-GB" sz="2800" dirty="0">
              <a:solidFill>
                <a:srgbClr val="D06A2B"/>
              </a:solidFill>
              <a:latin typeface="Swis721 BT Roman" panose="020B0504020202020204" pitchFamily="34" charset="0"/>
              <a:cs typeface="Segoe UI Light" panose="020B0502040204020203" pitchFamily="34" charset="0"/>
            </a:endParaRPr>
          </a:p>
        </p:txBody>
      </p:sp>
      <p:pic>
        <p:nvPicPr>
          <p:cNvPr id="4" name="Picture 3">
            <a:extLst>
              <a:ext uri="{FF2B5EF4-FFF2-40B4-BE49-F238E27FC236}">
                <a16:creationId xmlns:a16="http://schemas.microsoft.com/office/drawing/2014/main" id="{757CBAE7-8257-4249-B6E1-9E4E01341961}"/>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t="13411" b="18096"/>
          <a:stretch/>
        </p:blipFill>
        <p:spPr>
          <a:xfrm>
            <a:off x="2158274" y="1130970"/>
            <a:ext cx="4497842" cy="5476874"/>
          </a:xfrm>
          <a:prstGeom prst="rect">
            <a:avLst/>
          </a:prstGeom>
        </p:spPr>
      </p:pic>
      <p:sp>
        <p:nvSpPr>
          <p:cNvPr id="16" name="Rectangle 15">
            <a:extLst>
              <a:ext uri="{FF2B5EF4-FFF2-40B4-BE49-F238E27FC236}">
                <a16:creationId xmlns:a16="http://schemas.microsoft.com/office/drawing/2014/main" id="{D749ACF6-4C9A-E841-9074-AD842A0470B8}"/>
              </a:ext>
            </a:extLst>
          </p:cNvPr>
          <p:cNvSpPr/>
          <p:nvPr/>
        </p:nvSpPr>
        <p:spPr>
          <a:xfrm>
            <a:off x="7170198" y="1364478"/>
            <a:ext cx="4166326" cy="4708981"/>
          </a:xfrm>
          <a:prstGeom prst="rect">
            <a:avLst/>
          </a:prstGeom>
        </p:spPr>
        <p:txBody>
          <a:bodyPr wrap="square">
            <a:spAutoFit/>
          </a:bodyPr>
          <a:lstStyle/>
          <a:p>
            <a:r>
              <a:rPr lang="en-IN" dirty="0">
                <a:solidFill>
                  <a:schemeClr val="bg1"/>
                </a:solidFill>
              </a:rPr>
              <a:t>FERMAT Make HMC 2</a:t>
            </a:r>
          </a:p>
          <a:p>
            <a:endParaRPr lang="en-IN" sz="1600" dirty="0">
              <a:solidFill>
                <a:schemeClr val="bg1"/>
              </a:solidFill>
            </a:endParaRPr>
          </a:p>
          <a:p>
            <a:r>
              <a:rPr lang="en-IN" sz="1600" dirty="0">
                <a:solidFill>
                  <a:schemeClr val="bg1"/>
                </a:solidFill>
              </a:rPr>
              <a:t>- SIZE </a:t>
            </a:r>
          </a:p>
          <a:p>
            <a:r>
              <a:rPr lang="en-IN" sz="1600" dirty="0">
                <a:solidFill>
                  <a:schemeClr val="bg1"/>
                </a:solidFill>
              </a:rPr>
              <a:t>   X-4000mm, Y-3000mm, Z- 1500mm, </a:t>
            </a:r>
          </a:p>
          <a:p>
            <a:endParaRPr lang="en-IN" dirty="0">
              <a:solidFill>
                <a:schemeClr val="bg1"/>
              </a:solidFill>
            </a:endParaRPr>
          </a:p>
          <a:p>
            <a:r>
              <a:rPr lang="en-IN" dirty="0">
                <a:solidFill>
                  <a:schemeClr val="bg1"/>
                </a:solidFill>
              </a:rPr>
              <a:t>- SPINDLE DIA- 130mm</a:t>
            </a:r>
          </a:p>
          <a:p>
            <a:endParaRPr lang="en-IN" dirty="0">
              <a:solidFill>
                <a:schemeClr val="bg1"/>
              </a:solidFill>
            </a:endParaRPr>
          </a:p>
          <a:p>
            <a:r>
              <a:rPr lang="en-IN" dirty="0">
                <a:solidFill>
                  <a:schemeClr val="bg1"/>
                </a:solidFill>
              </a:rPr>
              <a:t>- Ram(V Travel) - 700 mm  </a:t>
            </a:r>
          </a:p>
          <a:p>
            <a:endParaRPr lang="en-IN" dirty="0">
              <a:solidFill>
                <a:schemeClr val="bg1"/>
              </a:solidFill>
            </a:endParaRPr>
          </a:p>
          <a:p>
            <a:r>
              <a:rPr lang="en-IN" dirty="0">
                <a:solidFill>
                  <a:schemeClr val="bg1"/>
                </a:solidFill>
              </a:rPr>
              <a:t>- SPINDLE STROKE(W travel) – 800mm, </a:t>
            </a:r>
          </a:p>
          <a:p>
            <a:endParaRPr lang="en-IN" dirty="0">
              <a:solidFill>
                <a:schemeClr val="bg1"/>
              </a:solidFill>
            </a:endParaRPr>
          </a:p>
          <a:p>
            <a:r>
              <a:rPr lang="en-IN" dirty="0">
                <a:solidFill>
                  <a:schemeClr val="bg1"/>
                </a:solidFill>
              </a:rPr>
              <a:t>- ROTARY TABLE SIZE 1800 X 2600mm </a:t>
            </a:r>
          </a:p>
          <a:p>
            <a:endParaRPr lang="en-IN" dirty="0">
              <a:solidFill>
                <a:schemeClr val="bg1"/>
              </a:solidFill>
            </a:endParaRPr>
          </a:p>
          <a:p>
            <a:r>
              <a:rPr lang="en-IN" dirty="0">
                <a:solidFill>
                  <a:schemeClr val="bg1"/>
                </a:solidFill>
              </a:rPr>
              <a:t>- LOADING CAP: 20 TON </a:t>
            </a:r>
          </a:p>
          <a:p>
            <a:endParaRPr lang="en-IN" dirty="0">
              <a:solidFill>
                <a:schemeClr val="bg1"/>
              </a:solidFill>
            </a:endParaRPr>
          </a:p>
          <a:p>
            <a:r>
              <a:rPr lang="en-IN" dirty="0">
                <a:solidFill>
                  <a:schemeClr val="bg1"/>
                </a:solidFill>
              </a:rPr>
              <a:t>- CNC Control – Fanuc </a:t>
            </a:r>
          </a:p>
          <a:p>
            <a:endParaRPr lang="en-IN" dirty="0"/>
          </a:p>
        </p:txBody>
      </p:sp>
    </p:spTree>
    <p:extLst>
      <p:ext uri="{BB962C8B-B14F-4D97-AF65-F5344CB8AC3E}">
        <p14:creationId xmlns:p14="http://schemas.microsoft.com/office/powerpoint/2010/main" val="49472353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124519</TotalTime>
  <Words>2178</Words>
  <Application>Microsoft Office PowerPoint</Application>
  <PresentationFormat>Widescreen</PresentationFormat>
  <Paragraphs>722</Paragraphs>
  <Slides>63</Slides>
  <Notes>1</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63</vt:i4>
      </vt:variant>
    </vt:vector>
  </HeadingPairs>
  <TitlesOfParts>
    <vt:vector size="75" baseType="lpstr">
      <vt:lpstr>Angsana New</vt:lpstr>
      <vt:lpstr>AR DESTINE</vt:lpstr>
      <vt:lpstr>Arial</vt:lpstr>
      <vt:lpstr>Calibri</vt:lpstr>
      <vt:lpstr>Calibri Light</vt:lpstr>
      <vt:lpstr>Roboto</vt:lpstr>
      <vt:lpstr>Segoe UI Light</vt:lpstr>
      <vt:lpstr>Stencil</vt:lpstr>
      <vt:lpstr>Swis721 BT Roman</vt:lpstr>
      <vt:lpstr>Swis721 Th BT Thin</vt:lpstr>
      <vt:lpstr>Office Theme</vt:lpstr>
      <vt:lpstr>PDF</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One Skill</dc:creator>
  <cp:lastModifiedBy>Aim</cp:lastModifiedBy>
  <cp:revision>448</cp:revision>
  <cp:lastPrinted>2024-07-29T05:22:37Z</cp:lastPrinted>
  <dcterms:created xsi:type="dcterms:W3CDTF">2015-04-26T07:58:21Z</dcterms:created>
  <dcterms:modified xsi:type="dcterms:W3CDTF">2025-02-05T09:54:22Z</dcterms:modified>
</cp:coreProperties>
</file>